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49" autoAdjust="0"/>
  </p:normalViewPr>
  <p:slideViewPr>
    <p:cSldViewPr snapToGrid="0">
      <p:cViewPr varScale="1">
        <p:scale>
          <a:sx n="72" d="100"/>
          <a:sy n="72" d="100"/>
        </p:scale>
        <p:origin x="6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p>
            <a:r>
              <a:t>In one minute, how many different emotions can pupils think of? Write them on sticky notes, then ask pupils to come and stick them up. Feedback together as a class, reading out some of the emotions they have listed.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Ask pupils to consider why emotions are like clouds? Explain to pupils that clouds and emotions can seem big but that they drift away, especially if we take a moment to breathe. Explain that Freeze for 10 can be modified where they think of their thoughts and feelings like clouds drifting away. Help them understand that sometimes emotions might not feel as though they will drift away, but that’s ok too.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Introduce the different characters (Anna, Elsa, Kristoff, Olaf) and explain that pupils will be exploring how they feel in different situations.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In pairs, give pupils the names of a character (they should be distributed equally to form groups of all four characters when using the puppets. Give each pair a </a:t>
            </a:r>
            <a:r>
              <a:rPr b="1"/>
              <a:t>Head Heart Hands Activity Sheet and a Scenario Card, </a:t>
            </a:r>
            <a:r>
              <a:t>then ask them to complete the sheet, showing:</a:t>
            </a:r>
            <a:endParaRPr sz="1600"/>
          </a:p>
          <a:p>
            <a:pPr lvl="1" indent="457200"/>
            <a:r>
              <a:t>Head - what their character is thinking?</a:t>
            </a:r>
            <a:endParaRPr sz="1600"/>
          </a:p>
          <a:p>
            <a:pPr lvl="1" indent="457200"/>
            <a:r>
              <a:t>Heart - what their character is feeling? </a:t>
            </a:r>
            <a:endParaRPr sz="1600"/>
          </a:p>
          <a:p>
            <a:pPr lvl="1" indent="457200"/>
            <a:r>
              <a:t>Hands - what their character might do or say? </a:t>
            </a:r>
            <a:endParaRPr sz="1600"/>
          </a:p>
          <a:p>
            <a:r>
              <a:t>Pupils could refer back to the </a:t>
            </a:r>
            <a:r>
              <a:rPr b="1"/>
              <a:t>Emotion Cards</a:t>
            </a:r>
            <a:r>
              <a:t> to help. Once complete, join the pairs into groups of four different characters (eight pupils) to discuss how the scenario could play out in different ways. What would be the most positive solution for everyone?</a:t>
            </a:r>
            <a:endParaRPr sz="16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Pupils should now use their learning to create a short play with the puppets.</a:t>
            </a:r>
            <a:r>
              <a:rPr b="1"/>
              <a:t> </a:t>
            </a:r>
            <a:r>
              <a:t>See </a:t>
            </a:r>
            <a:r>
              <a:rPr b="1" u="sng"/>
              <a:t>page 12</a:t>
            </a:r>
            <a:r>
              <a:t> of the </a:t>
            </a:r>
            <a:r>
              <a:rPr b="1"/>
              <a:t>Teacher Notes </a:t>
            </a:r>
            <a:r>
              <a:t>for a detailed explanation of how to build and use the puppets.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Introduce the resource, display the Learning Objective and tell pupils what they will be doing today. You could remind them about the </a:t>
            </a:r>
            <a:r>
              <a:rPr b="1"/>
              <a:t>Check In Board </a:t>
            </a:r>
            <a:r>
              <a:t>and </a:t>
            </a:r>
            <a:r>
              <a:rPr b="1"/>
              <a:t>Olaf’s Thought Jar</a:t>
            </a:r>
            <a:r>
              <a:t>, if using. You could also choose an anonymous note from Olaf’s Thought Jar and ask the class to try and solve it together, (making sure the pupil is not recognized by the group). </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In pairs, or small groups, ask pupils to create a mind map which shows all the qualities of good friendship then feedback as a group.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Present the qualities that pupils will be exploring further: respect, trust, loyalty, kindness, generosity and trust. Check pupils’ understanding of the terms.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Ask young people to work in pairs. For each of the 7 qualities of friendship introduced in the starter, ask the pairs to create a freezeframe for each one. Then, shine the spotlight on different pairs and ask them to demonstrate a freezeframe and see if the class can guess which quality of friendship each pair is trying to show.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Explain to the class that Olaf has lots of different friends. In pairs or small groups, asks pupils to discuss the following questions then be ready to feedback.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pPr>
              <a:defRPr b="1"/>
            </a:pPr>
            <a:r>
              <a:t>Slide 20: My Amazing Friend </a:t>
            </a:r>
            <a:r>
              <a:rPr b="0"/>
              <a:t>Hand out the </a:t>
            </a:r>
            <a:r>
              <a:t>My Amazing Friend Activity Sheet </a:t>
            </a:r>
            <a:r>
              <a:rPr b="0"/>
              <a:t>and ask pupils to complete the activity sheet individually. You can model this first using the image on the slide. Request that someone volunteers to share their work with the rest of the class. As the pupil reads from their activity sheet, ask the rest of the class to imagine that the pupil is talking about each class member individually. Then, ask everyone how it felt to have a friend that values you? Pupils could use their sheets to create a friendship display.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Introduce the resource. Display the Learning objective and tell pupils what they will be doing today.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Explain that Olaf has lots of friends and loves to spend time with them. One day, he hears about a party at the palace that he hasn’t been invited to. Olaf feels left out and extremely hurt.</a:t>
            </a:r>
            <a:endParaRPr sz="1600"/>
          </a:p>
          <a:p>
            <a:pPr lvl="1" indent="457200"/>
            <a:r>
              <a:t>What are some of the problems that can happen in friendships?</a:t>
            </a:r>
            <a:endParaRPr sz="1600"/>
          </a:p>
          <a:p>
            <a:pPr lvl="1" indent="457200"/>
            <a:r>
              <a:t>How can they make us feel?</a:t>
            </a:r>
            <a:endParaRPr sz="1600"/>
          </a:p>
          <a:p>
            <a:pPr lvl="1" indent="457200"/>
            <a:r>
              <a:t>How can we sort/resolve issues that can happen between friends?</a:t>
            </a:r>
            <a:endParaRPr sz="1600"/>
          </a:p>
          <a:p>
            <a:pPr lvl="1" indent="457200"/>
            <a:r>
              <a:t>What could Olaf do in this situation?</a:t>
            </a:r>
          </a:p>
          <a:p>
            <a:pPr lvl="1" indent="457200"/>
            <a:r>
              <a:t>Feedback as a class.</a:t>
            </a:r>
          </a:p>
          <a:p>
            <a:pPr lvl="1" indent="457200">
              <a:defRPr sz="1600"/>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Ask pupils to imagine a time when they had a difficulty with a friend. They should </a:t>
            </a:r>
            <a:r>
              <a:rPr b="1"/>
              <a:t>Freeze, Breathe and Count to 10</a:t>
            </a:r>
            <a:r>
              <a:t> while they think about what they could do to improve things. First, explain what empathy is and ask pupils to think about things from their friend’s point of view too. Afterwards, you could ask pupils to discuss their thoughts if they feel comfortable.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Introduce the different characters (Anna, Elsa, Kristoff, Olaf) with a slide showing facts about them and their relationships to each other.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Pupils will work in into groups of 8, (2 people per character and 4 characters per group). Introduce the </a:t>
            </a:r>
            <a:r>
              <a:rPr b="1"/>
              <a:t>Scenario Cards </a:t>
            </a:r>
            <a:r>
              <a:t>and hand out one to each group of 8. (Making sure it is different to one they may have undertaken in a previous lesson). This time, rather than thinking about how their character would feel in this scenario, they should imagine how one of the other characters might feel and how they could help and support that friend. You could use the </a:t>
            </a:r>
            <a:r>
              <a:rPr b="1"/>
              <a:t>Head Heart Hands Activity Sheet</a:t>
            </a:r>
            <a:r>
              <a:t> from Lesson 1 and refer to the </a:t>
            </a:r>
            <a:r>
              <a:rPr b="1"/>
              <a:t>Emotion Cards</a:t>
            </a:r>
            <a:r>
              <a:t> for help. Feedback as a whole class.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Pupils should now use their learning to create a short play with the puppets.</a:t>
            </a:r>
            <a:r>
              <a:rPr b="1"/>
              <a:t> </a:t>
            </a:r>
            <a:r>
              <a:t>See </a:t>
            </a:r>
            <a:r>
              <a:rPr b="1" u="sng"/>
              <a:t>page 12</a:t>
            </a:r>
            <a:r>
              <a:t>of the </a:t>
            </a:r>
            <a:r>
              <a:rPr b="1"/>
              <a:t>Teacher Notes </a:t>
            </a:r>
            <a:r>
              <a:t>for a detailed explanation of how to build and use the puppets.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Introduce trust, the theme of the session, display the Learning Objective and tell pupils what they will be doing today. You could remind them about the </a:t>
            </a:r>
            <a:r>
              <a:rPr b="1"/>
              <a:t>Check In Board </a:t>
            </a:r>
            <a:r>
              <a:t>and </a:t>
            </a:r>
            <a:r>
              <a:rPr b="1"/>
              <a:t>Olaf’s Thought Jar</a:t>
            </a:r>
            <a:r>
              <a:t>, if using. You could also choose an anonymous note from Olaf’s Thought Jar and ask the class to try and solve it together, (making sure the pupil is not recognized by the group).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In pairs, or small groups, ask pupils to write down what they think trust means. Then on a click reveal the definition: The firm belief in someone or something. Discuss examples of this and ask pupils to share their own.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lvl="1" indent="457200">
              <a:defRPr u="sng"/>
            </a:pPr>
            <a:r>
              <a:t>Stick the carrot on Olaf:</a:t>
            </a:r>
            <a:r>
              <a:rPr u="none"/>
              <a:t> Ask one pupil in the pair to close their eyes and then stick the carrot on Olaf. Before starting, give a secret message to the unblindfolded pupil. The pupil who sticks the carrot on Olaf can decide on whether they want the unblindfolded person in their pair to guide them. Pupils will have to decide on whether they feel they can trust the person to help them complete the task successfully. </a:t>
            </a:r>
            <a:endParaRPr sz="1600"/>
          </a:p>
          <a:p>
            <a:pPr lvl="1" indent="457200">
              <a:defRPr u="sng"/>
            </a:pPr>
            <a:r>
              <a:t>Frozen Walk:</a:t>
            </a:r>
            <a:r>
              <a:rPr u="none"/>
              <a:t> Ask one pupil to close their eyes while the other guides them around the classroom/school by giving vocal instructions. Swap roles and repeat.</a:t>
            </a:r>
            <a:endParaRPr sz="1600"/>
          </a:p>
          <a:p>
            <a:pPr lvl="1" indent="457200">
              <a:defRPr u="sng"/>
            </a:pPr>
            <a:r>
              <a:t>Olaf’s nose:</a:t>
            </a:r>
            <a:r>
              <a:rPr u="none"/>
              <a:t> Ask each pupil to hold out one index finger. Balance a carrot, (or other suitable object) on their fingers. Inform pupils that their challenge is to lower it to the ground without losing contact with anyone’s finger.</a:t>
            </a:r>
            <a:endParaRPr sz="16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t>In pairs or small groups, asks pupils to discuss the following questions then be ready to feedback.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Hand out the </a:t>
            </a:r>
            <a:r>
              <a:rPr b="1"/>
              <a:t>Circle of Trust Activity Sheet </a:t>
            </a:r>
            <a:r>
              <a:t>and explain to pupils that there are different levels of trust we have in people. The sheet is designed with concentric circles to represent varying levels of personal trust. Ask pupils to place the examples on the sheet into the circle they feel is most appropriate. </a:t>
            </a:r>
            <a:r>
              <a:rPr b="1"/>
              <a:t> </a:t>
            </a:r>
            <a:r>
              <a:t>Ask pupils to complete the activity sheet individually then feedback work as a class.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Before beginning, agree on your own class version of Olaf’s Ground Rules for respectfully talking and listening to others.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Explain that Olaf is so friendly, he always talks to new people and wants to help them if they ask him. One day he meets a lone traveller in the forest who asks if he wants to come along with him on his journey. Olaf wants to say yes! But should he?</a:t>
            </a:r>
            <a:endParaRPr sz="1600"/>
          </a:p>
          <a:p>
            <a:pPr lvl="1" indent="457200"/>
            <a:r>
              <a:t>What could Olaf do in this situation?</a:t>
            </a:r>
            <a:endParaRPr sz="1600"/>
          </a:p>
          <a:p>
            <a:pPr lvl="1" indent="457200"/>
            <a:r>
              <a:t>Who could help him in this situation?</a:t>
            </a:r>
            <a:endParaRPr sz="1600"/>
          </a:p>
          <a:p>
            <a:pPr lvl="1" indent="457200"/>
            <a:r>
              <a:t>How do we stay safe and protect ourselves when meeting new people?</a:t>
            </a:r>
            <a:endParaRPr sz="1600"/>
          </a:p>
          <a:p>
            <a:pPr lvl="1" indent="457200"/>
            <a:r>
              <a:t>Who can we talk to if we think something or someone might not be trustworthy? </a:t>
            </a:r>
            <a:endParaRPr sz="16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Ask pupils to imagine a time when they might have not believed something that someone said. They should </a:t>
            </a:r>
            <a:r>
              <a:rPr b="1"/>
              <a:t>Freeze, Breathe and Count to 10</a:t>
            </a:r>
            <a:r>
              <a:t> while they think about what they could do or say in that situation. You could ask pupils to share their thoughts and feelings.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Introduce the different characters (Anna, Elsa, Kristoff, Olaf) with a slide showing facts about them and their relationships to each other.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Pupils will work in into groups of 8, (2 people per character and 4 characters per group). Introduce the </a:t>
            </a:r>
            <a:r>
              <a:rPr b="1"/>
              <a:t>Scenario Cards </a:t>
            </a:r>
            <a:r>
              <a:t>and hand out one to each group of 8. (Making sure it is different to one they may have undertaken in a previous lesson). They will examine the effect of making and breaking promises on others. Pupils can refer to the </a:t>
            </a:r>
            <a:r>
              <a:rPr b="1"/>
              <a:t>Emotion Cards</a:t>
            </a:r>
            <a:r>
              <a:t> for help. Feedback as a whole class.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t>Pupils should now use their learning to create a short play with the puppets.</a:t>
            </a:r>
            <a:r>
              <a:rPr b="1"/>
              <a:t> </a:t>
            </a:r>
            <a:r>
              <a:t>See </a:t>
            </a:r>
            <a:r>
              <a:rPr b="1"/>
              <a:t>page 12 </a:t>
            </a:r>
            <a:r>
              <a:t>of the </a:t>
            </a:r>
            <a:r>
              <a:rPr b="1"/>
              <a:t>Teacher Notes </a:t>
            </a:r>
            <a:r>
              <a:t>for a detailed explanation of how to build and use the puppets.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t>Introduce uniqueness, the theme of the session, display the Learning Objective and tell pupils what they will be doing today. You could remind them about the </a:t>
            </a:r>
            <a:r>
              <a:rPr b="1"/>
              <a:t>Check In Board </a:t>
            </a:r>
            <a:r>
              <a:t>and </a:t>
            </a:r>
            <a:r>
              <a:rPr b="1"/>
              <a:t>Olaf’s Thought Jar</a:t>
            </a:r>
            <a:r>
              <a:t>, if using. You could also choose an anonymous note from Olaf’s Thought Jar and ask the class to try and solve it together, (making sure the pupil is not recognized by the group). If the jar is working well, you could continue to keep up the habit and share pupils’ thoughts.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t>Show pupils a picture of a snowflake and ask them their thoughts. Feedback as a class. Inform pupils that there are no two snowflakes that have ever been exactly the same. Every single snowflake is different to any that have come before. They are unique. As a class discuss the meaning of the word unique: being the only one of its kind; unlike anything else.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Inform pupils that everyone has something special that makes them unique. It may be a skill or talent, or perhaps a characteristic such as being kind or caring in a certain way. Use the example of Olaf on the slide to given them some ideas. Hand out the </a:t>
            </a:r>
            <a:r>
              <a:rPr b="1"/>
              <a:t>Snowflake Activity Sheet </a:t>
            </a:r>
            <a:r>
              <a:t>and ask pupils to complete the activity sheet individually.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t>Explain that Olaf is incredibly friendly. He makes everyone he meets feel warm and welcome. Although he is a Snowman, Olaf has the warmest heart.</a:t>
            </a:r>
            <a:endParaRPr sz="1600"/>
          </a:p>
          <a:p>
            <a:pPr lvl="1" indent="457200"/>
            <a:r>
              <a:t>Are any two people the same?</a:t>
            </a:r>
          </a:p>
          <a:p>
            <a:pPr lvl="1" indent="457200"/>
            <a:r>
              <a:t>How can we make everyone feel included while also celebrating differences? </a:t>
            </a:r>
          </a:p>
          <a:p>
            <a:pPr lvl="1" indent="457200"/>
            <a:r>
              <a:t>What can you do to show someone you appreciate the things that make them unique?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Ask pupils to imagine a time when they might have not believed something that someone said. They should </a:t>
            </a:r>
            <a:r>
              <a:rPr b="1"/>
              <a:t>Freeze, Breathe and Count to 10</a:t>
            </a:r>
            <a:r>
              <a:t> while they think about what they could do or say in that situation. You could ask pupils to share their thoughts and feelings.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Show pupils a list of emotions that are also featured on the </a:t>
            </a:r>
            <a:r>
              <a:rPr b="1"/>
              <a:t>Emotion Cards. </a:t>
            </a:r>
            <a:r>
              <a:t>Compare with your class list and ask if there any emotions that pupils need a definition for. You could ask the class if any other pupils can define these.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Ask pupils to place their snowflakes on the table and in silence, ask pupils to move around the room so that they can read each other’s snowflakes and are able to learn about how each person is unique and special. Place pupils in small groups of three or four and explain that together, people are stronger. Ask pupils to discuss in their groups what they think is possible if they all combined their unique characteristics?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r>
              <a:t>Ask pupils to stand in a circle and hold up their snowflakes from the </a:t>
            </a:r>
            <a:r>
              <a:rPr b="1"/>
              <a:t>Snowflake Activity Sheet</a:t>
            </a:r>
            <a:r>
              <a:t>. Pass a string to each person in the class so that all of the snowflakes can be joined together. Direct pupils in the circle to one by one shout out one thing that makes them unique as they thread their snowflake. Hang the snowflake bunting in the class to remind pupils that everyone is different, and unique. For pupils who do not want to shout out one thing that makes them unique, they can ask a friend to say it for them or write it in big letters on a piece of paper and hold it up when it in their turn.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Explain to pupils that they will use the puppets and </a:t>
            </a:r>
            <a:r>
              <a:rPr b="1"/>
              <a:t>scenario cards</a:t>
            </a:r>
            <a:r>
              <a:t>, or their own ideas, to come up with a final performance. Their stories must feature:</a:t>
            </a:r>
            <a:endParaRPr sz="1600"/>
          </a:p>
          <a:p>
            <a:pPr lvl="1" indent="457200"/>
            <a:r>
              <a:t>A problem</a:t>
            </a:r>
            <a:endParaRPr sz="1600"/>
          </a:p>
          <a:p>
            <a:pPr lvl="1" indent="457200"/>
            <a:r>
              <a:t>How different characters feel, think and act (Head heart hands)</a:t>
            </a:r>
            <a:endParaRPr sz="1600"/>
          </a:p>
          <a:p>
            <a:pPr lvl="1" indent="457200"/>
            <a:r>
              <a:t>An example of a character using </a:t>
            </a:r>
            <a:r>
              <a:rPr b="1"/>
              <a:t>Freeze for 10</a:t>
            </a:r>
            <a:r>
              <a:t> to manage their emotions, and coming up with a strategy to act positively</a:t>
            </a:r>
            <a:endParaRPr sz="1600"/>
          </a:p>
          <a:p>
            <a:pPr lvl="1" indent="457200"/>
            <a:r>
              <a:t>A final resolution</a:t>
            </a:r>
            <a:endParaRPr sz="1600"/>
          </a:p>
          <a:p>
            <a:r>
              <a:t>Prepare pupils to perform this back to the whole class, or in a whole school assembly to teach others about the wellbeing strategies they have learned.</a:t>
            </a:r>
          </a:p>
          <a:p>
            <a:r>
              <a:t>During the final performance, you could begin by sharing examples from the </a:t>
            </a:r>
            <a:r>
              <a:rPr b="1"/>
              <a:t>Secret Kindness Mission Logs</a:t>
            </a:r>
            <a:r>
              <a:t>. </a:t>
            </a:r>
            <a:endParaRPr sz="1600"/>
          </a:p>
          <a:p>
            <a:r>
              <a:t>Pupils could either stay anonymous or stand up and claim their kindness!</a:t>
            </a:r>
            <a:endParaRPr sz="1600"/>
          </a:p>
          <a:p>
            <a:pPr>
              <a:defRPr b="1"/>
            </a:pPr>
            <a:r>
              <a:t> </a:t>
            </a: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Play See how I feel, a game to understand more about the different feelings. Give each pupil one of the </a:t>
            </a:r>
            <a:r>
              <a:rPr b="1"/>
              <a:t>Emotion Cards</a:t>
            </a:r>
            <a:r>
              <a:t>. Ask them to move around the class and mime to one another an action to represent the emotion card they hold in their hands. How many can they guess correctly in three minutes? You could do this in small groups or as a class with pupils moving around once they guess correctly.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Show pupils the </a:t>
            </a:r>
            <a:r>
              <a:rPr b="1"/>
              <a:t>Check-in Board</a:t>
            </a:r>
            <a:r>
              <a:t>, showing a range of moods from Feeling good to Not great – I’d like a check in. Ask pupils to write their name on the back of a sticky note then come and place it on the board at some point in the lesson. You could place the board at the back of the room or somewhere discreet. You can later check the names of pupils who are feeling low and speak to them privately later if they wish.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Explain to the class that Olaf has lots of different emotions. In pairs or small groups, asks pupils to discuss the following questions then be ready to feedback.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Introduce this strategy to help pupils when they feel a strong and overwhelming emotion. Before acting, they should always try to freeze, breathe and count to ten. Practice as a class and explain that pupils can always come back to this technique when needed.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Place the class into small groups, each with their </a:t>
            </a:r>
            <a:r>
              <a:rPr b="1"/>
              <a:t>Emotion Cards. </a:t>
            </a:r>
            <a:r>
              <a:t>Together, they should create Emotion Clouds like the example on the slide. Ask pupils to pin their clouds up around the room and encourage young people to volunteer to read theirs aloud for the class.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3"/>
          <p:cNvSpPr txBox="1">
            <a:spLocks noGrp="1"/>
          </p:cNvSpPr>
          <p:nvPr>
            <p:ph type="ctrTitle"/>
          </p:nvPr>
        </p:nvSpPr>
        <p:spPr>
          <a:prstGeom prst="rect">
            <a:avLst/>
          </a:prstGeom>
        </p:spPr>
        <p:txBody>
          <a:bodyPr/>
          <a:lstStyle/>
          <a:p>
            <a:endParaRPr/>
          </a:p>
        </p:txBody>
      </p:sp>
      <p:pic>
        <p:nvPicPr>
          <p:cNvPr id="113" name="Picture 5" descr="Picture 5"/>
          <p:cNvPicPr>
            <a:picLocks noChangeAspect="1"/>
          </p:cNvPicPr>
          <p:nvPr/>
        </p:nvPicPr>
        <p:blipFill>
          <a:blip r:embed="rId2"/>
          <a:stretch>
            <a:fillRect/>
          </a:stretch>
        </p:blipFill>
        <p:spPr>
          <a:xfrm>
            <a:off x="9521" y="5355"/>
            <a:ext cx="12172955" cy="684728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xfrm>
            <a:off x="838200" y="365125"/>
            <a:ext cx="10515600" cy="1325563"/>
          </a:xfrm>
          <a:prstGeom prst="rect">
            <a:avLst/>
          </a:prstGeom>
        </p:spPr>
        <p:txBody>
          <a:bodyPr/>
          <a:lstStyle/>
          <a:p>
            <a:r>
              <a:t>Emotion Clouds</a:t>
            </a:r>
          </a:p>
        </p:txBody>
      </p:sp>
      <p:sp>
        <p:nvSpPr>
          <p:cNvPr id="152"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In groups, use your </a:t>
            </a:r>
            <a:r>
              <a:rPr b="1"/>
              <a:t>Emotion Cards </a:t>
            </a:r>
            <a:r>
              <a:t>to create your own emotion clouds like this one, and display around the classroom.</a:t>
            </a:r>
          </a:p>
        </p:txBody>
      </p:sp>
      <p:grpSp>
        <p:nvGrpSpPr>
          <p:cNvPr id="156" name="Cloud 3"/>
          <p:cNvGrpSpPr/>
          <p:nvPr/>
        </p:nvGrpSpPr>
        <p:grpSpPr>
          <a:xfrm>
            <a:off x="4400412" y="3535711"/>
            <a:ext cx="2662060" cy="1586345"/>
            <a:chOff x="0" y="0"/>
            <a:chExt cx="2662058" cy="1586344"/>
          </a:xfrm>
        </p:grpSpPr>
        <p:sp>
          <p:nvSpPr>
            <p:cNvPr id="153" name="Shape"/>
            <p:cNvSpPr/>
            <p:nvPr/>
          </p:nvSpPr>
          <p:spPr>
            <a:xfrm>
              <a:off x="0" y="0"/>
              <a:ext cx="2662059" cy="1586345"/>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4" name="Shape"/>
            <p:cNvSpPr/>
            <p:nvPr/>
          </p:nvSpPr>
          <p:spPr>
            <a:xfrm>
              <a:off x="135173" y="80664"/>
              <a:ext cx="2439335" cy="1346861"/>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5" name="EMOTION"/>
            <p:cNvSpPr txBox="1"/>
            <p:nvPr/>
          </p:nvSpPr>
          <p:spPr>
            <a:xfrm>
              <a:off x="368664" y="564414"/>
              <a:ext cx="1736663"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EMOTION</a:t>
              </a:r>
            </a:p>
          </p:txBody>
        </p:sp>
      </p:grpSp>
      <p:grpSp>
        <p:nvGrpSpPr>
          <p:cNvPr id="159" name="Oval 4"/>
          <p:cNvGrpSpPr/>
          <p:nvPr/>
        </p:nvGrpSpPr>
        <p:grpSpPr>
          <a:xfrm>
            <a:off x="1007532" y="3162299"/>
            <a:ext cx="1405469" cy="736601"/>
            <a:chOff x="0" y="0"/>
            <a:chExt cx="1405467" cy="736600"/>
          </a:xfrm>
        </p:grpSpPr>
        <p:sp>
          <p:nvSpPr>
            <p:cNvPr id="157" name="Oval"/>
            <p:cNvSpPr/>
            <p:nvPr/>
          </p:nvSpPr>
          <p:spPr>
            <a:xfrm>
              <a:off x="0" y="0"/>
              <a:ext cx="1405468" cy="736600"/>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158" name="Feels like…"/>
            <p:cNvSpPr txBox="1"/>
            <p:nvPr/>
          </p:nvSpPr>
          <p:spPr>
            <a:xfrm>
              <a:off x="205825" y="43180"/>
              <a:ext cx="993817" cy="650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Feels like…</a:t>
              </a:r>
            </a:p>
          </p:txBody>
        </p:sp>
      </p:grpSp>
      <p:grpSp>
        <p:nvGrpSpPr>
          <p:cNvPr id="162" name="Oval 5"/>
          <p:cNvGrpSpPr/>
          <p:nvPr/>
        </p:nvGrpSpPr>
        <p:grpSpPr>
          <a:xfrm>
            <a:off x="762000" y="4402453"/>
            <a:ext cx="1405468" cy="929641"/>
            <a:chOff x="0" y="0"/>
            <a:chExt cx="1405467" cy="929639"/>
          </a:xfrm>
        </p:grpSpPr>
        <p:sp>
          <p:nvSpPr>
            <p:cNvPr id="160" name="Oval"/>
            <p:cNvSpPr/>
            <p:nvPr/>
          </p:nvSpPr>
          <p:spPr>
            <a:xfrm>
              <a:off x="0" y="96520"/>
              <a:ext cx="1405468" cy="736601"/>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161" name="Draw an emoji or image"/>
            <p:cNvSpPr txBox="1"/>
            <p:nvPr/>
          </p:nvSpPr>
          <p:spPr>
            <a:xfrm>
              <a:off x="205825" y="0"/>
              <a:ext cx="993817" cy="929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Draw an emoji or image</a:t>
              </a:r>
            </a:p>
          </p:txBody>
        </p:sp>
      </p:grpSp>
      <p:grpSp>
        <p:nvGrpSpPr>
          <p:cNvPr id="165" name="Oval 6"/>
          <p:cNvGrpSpPr/>
          <p:nvPr/>
        </p:nvGrpSpPr>
        <p:grpSpPr>
          <a:xfrm>
            <a:off x="1007532" y="5740400"/>
            <a:ext cx="1405469" cy="736600"/>
            <a:chOff x="0" y="0"/>
            <a:chExt cx="1405467" cy="736600"/>
          </a:xfrm>
        </p:grpSpPr>
        <p:sp>
          <p:nvSpPr>
            <p:cNvPr id="163" name="Oval"/>
            <p:cNvSpPr/>
            <p:nvPr/>
          </p:nvSpPr>
          <p:spPr>
            <a:xfrm>
              <a:off x="0" y="0"/>
              <a:ext cx="1405468" cy="736600"/>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164" name="What colour?"/>
            <p:cNvSpPr txBox="1"/>
            <p:nvPr/>
          </p:nvSpPr>
          <p:spPr>
            <a:xfrm>
              <a:off x="205825" y="43180"/>
              <a:ext cx="993817" cy="650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What colour?</a:t>
              </a:r>
            </a:p>
          </p:txBody>
        </p:sp>
      </p:grpSp>
      <p:grpSp>
        <p:nvGrpSpPr>
          <p:cNvPr id="168" name="Oval 7"/>
          <p:cNvGrpSpPr/>
          <p:nvPr/>
        </p:nvGrpSpPr>
        <p:grpSpPr>
          <a:xfrm>
            <a:off x="8246533" y="2882900"/>
            <a:ext cx="2184401" cy="736600"/>
            <a:chOff x="0" y="0"/>
            <a:chExt cx="2184400" cy="736600"/>
          </a:xfrm>
        </p:grpSpPr>
        <p:sp>
          <p:nvSpPr>
            <p:cNvPr id="166" name="Oval"/>
            <p:cNvSpPr/>
            <p:nvPr/>
          </p:nvSpPr>
          <p:spPr>
            <a:xfrm>
              <a:off x="0" y="0"/>
              <a:ext cx="2184400" cy="736600"/>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167" name="What temperature?"/>
            <p:cNvSpPr txBox="1"/>
            <p:nvPr/>
          </p:nvSpPr>
          <p:spPr>
            <a:xfrm>
              <a:off x="319898" y="43180"/>
              <a:ext cx="1544604" cy="650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What temperature?</a:t>
              </a:r>
            </a:p>
          </p:txBody>
        </p:sp>
      </p:grpSp>
      <p:grpSp>
        <p:nvGrpSpPr>
          <p:cNvPr id="171" name="Oval 8"/>
          <p:cNvGrpSpPr/>
          <p:nvPr/>
        </p:nvGrpSpPr>
        <p:grpSpPr>
          <a:xfrm>
            <a:off x="9050866" y="4211306"/>
            <a:ext cx="2184401" cy="736601"/>
            <a:chOff x="0" y="0"/>
            <a:chExt cx="2184400" cy="736600"/>
          </a:xfrm>
        </p:grpSpPr>
        <p:sp>
          <p:nvSpPr>
            <p:cNvPr id="169" name="Oval"/>
            <p:cNvSpPr/>
            <p:nvPr/>
          </p:nvSpPr>
          <p:spPr>
            <a:xfrm>
              <a:off x="0" y="0"/>
              <a:ext cx="2184400" cy="736600"/>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170" name="You might feel this when…"/>
            <p:cNvSpPr txBox="1"/>
            <p:nvPr/>
          </p:nvSpPr>
          <p:spPr>
            <a:xfrm>
              <a:off x="319898" y="43180"/>
              <a:ext cx="1544604" cy="650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You might feel this when…</a:t>
              </a:r>
            </a:p>
          </p:txBody>
        </p:sp>
      </p:grpSp>
      <p:grpSp>
        <p:nvGrpSpPr>
          <p:cNvPr id="174" name="Oval 9"/>
          <p:cNvGrpSpPr/>
          <p:nvPr/>
        </p:nvGrpSpPr>
        <p:grpSpPr>
          <a:xfrm>
            <a:off x="6096000" y="5624450"/>
            <a:ext cx="2184400" cy="929641"/>
            <a:chOff x="0" y="0"/>
            <a:chExt cx="2184400" cy="929639"/>
          </a:xfrm>
        </p:grpSpPr>
        <p:sp>
          <p:nvSpPr>
            <p:cNvPr id="172" name="Oval"/>
            <p:cNvSpPr/>
            <p:nvPr/>
          </p:nvSpPr>
          <p:spPr>
            <a:xfrm>
              <a:off x="0" y="81222"/>
              <a:ext cx="2184400" cy="767196"/>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173" name="A good thing to do if you feel this is…"/>
            <p:cNvSpPr txBox="1"/>
            <p:nvPr/>
          </p:nvSpPr>
          <p:spPr>
            <a:xfrm>
              <a:off x="319898" y="0"/>
              <a:ext cx="1544604" cy="929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A good thing to do if you feel this is…</a:t>
              </a:r>
            </a:p>
          </p:txBody>
        </p:sp>
      </p:grpSp>
      <p:grpSp>
        <p:nvGrpSpPr>
          <p:cNvPr id="177" name="Oval 11"/>
          <p:cNvGrpSpPr/>
          <p:nvPr/>
        </p:nvGrpSpPr>
        <p:grpSpPr>
          <a:xfrm>
            <a:off x="3242734" y="5624450"/>
            <a:ext cx="2184401" cy="929641"/>
            <a:chOff x="0" y="0"/>
            <a:chExt cx="2184400" cy="929639"/>
          </a:xfrm>
        </p:grpSpPr>
        <p:sp>
          <p:nvSpPr>
            <p:cNvPr id="175" name="Oval"/>
            <p:cNvSpPr/>
            <p:nvPr/>
          </p:nvSpPr>
          <p:spPr>
            <a:xfrm>
              <a:off x="0" y="81222"/>
              <a:ext cx="2184400" cy="767196"/>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176" name="If it was an animal, it would be…"/>
            <p:cNvSpPr txBox="1"/>
            <p:nvPr/>
          </p:nvSpPr>
          <p:spPr>
            <a:xfrm>
              <a:off x="319898" y="0"/>
              <a:ext cx="1544604" cy="929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If it was an animal, it would be…</a:t>
              </a:r>
            </a:p>
          </p:txBody>
        </p:sp>
      </p:grpSp>
      <p:grpSp>
        <p:nvGrpSpPr>
          <p:cNvPr id="180" name="Oval 12"/>
          <p:cNvGrpSpPr/>
          <p:nvPr/>
        </p:nvGrpSpPr>
        <p:grpSpPr>
          <a:xfrm>
            <a:off x="8813800" y="5328546"/>
            <a:ext cx="2184400" cy="929640"/>
            <a:chOff x="0" y="0"/>
            <a:chExt cx="2184400" cy="929639"/>
          </a:xfrm>
        </p:grpSpPr>
        <p:sp>
          <p:nvSpPr>
            <p:cNvPr id="178" name="Oval"/>
            <p:cNvSpPr/>
            <p:nvPr/>
          </p:nvSpPr>
          <p:spPr>
            <a:xfrm>
              <a:off x="0" y="81222"/>
              <a:ext cx="2184400" cy="767196"/>
            </a:xfrm>
            <a:prstGeom prst="ellipse">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endParaRPr/>
            </a:p>
          </p:txBody>
        </p:sp>
        <p:sp>
          <p:nvSpPr>
            <p:cNvPr id="179" name="If it was a type of weather, it would be…"/>
            <p:cNvSpPr txBox="1"/>
            <p:nvPr/>
          </p:nvSpPr>
          <p:spPr>
            <a:xfrm>
              <a:off x="319898" y="0"/>
              <a:ext cx="1544604" cy="929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If it was a type of weather, it would be…</a:t>
              </a:r>
            </a:p>
          </p:txBody>
        </p:sp>
      </p:grpSp>
      <p:pic>
        <p:nvPicPr>
          <p:cNvPr id="181" name="Picture 14" descr="Picture 14"/>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1"/>
          <p:cNvSpPr txBox="1">
            <a:spLocks noGrp="1"/>
          </p:cNvSpPr>
          <p:nvPr>
            <p:ph type="title"/>
          </p:nvPr>
        </p:nvSpPr>
        <p:spPr>
          <a:xfrm>
            <a:off x="838200" y="365125"/>
            <a:ext cx="10515600" cy="1325563"/>
          </a:xfrm>
          <a:prstGeom prst="rect">
            <a:avLst/>
          </a:prstGeom>
        </p:spPr>
        <p:txBody>
          <a:bodyPr/>
          <a:lstStyle/>
          <a:p>
            <a:r>
              <a:t>Stop and Think</a:t>
            </a:r>
          </a:p>
        </p:txBody>
      </p:sp>
      <p:sp>
        <p:nvSpPr>
          <p:cNvPr id="186" name="Content Placeholder 2"/>
          <p:cNvSpPr txBox="1">
            <a:spLocks noGrp="1"/>
          </p:cNvSpPr>
          <p:nvPr>
            <p:ph type="body" idx="1"/>
          </p:nvPr>
        </p:nvSpPr>
        <p:spPr>
          <a:xfrm>
            <a:off x="838200" y="1825625"/>
            <a:ext cx="10515600" cy="4351338"/>
          </a:xfrm>
          <a:prstGeom prst="rect">
            <a:avLst/>
          </a:prstGeom>
        </p:spPr>
        <p:txBody>
          <a:bodyPr/>
          <a:lstStyle/>
          <a:p>
            <a:r>
              <a:t>Why are emotions similar to clouds?</a:t>
            </a:r>
          </a:p>
        </p:txBody>
      </p:sp>
      <p:grpSp>
        <p:nvGrpSpPr>
          <p:cNvPr id="190" name="Cloud 3"/>
          <p:cNvGrpSpPr/>
          <p:nvPr/>
        </p:nvGrpSpPr>
        <p:grpSpPr>
          <a:xfrm>
            <a:off x="4399307" y="3020913"/>
            <a:ext cx="3967656" cy="2103815"/>
            <a:chOff x="0" y="0"/>
            <a:chExt cx="3967654" cy="2103813"/>
          </a:xfrm>
        </p:grpSpPr>
        <p:sp>
          <p:nvSpPr>
            <p:cNvPr id="187" name="Shape"/>
            <p:cNvSpPr/>
            <p:nvPr/>
          </p:nvSpPr>
          <p:spPr>
            <a:xfrm>
              <a:off x="0" y="0"/>
              <a:ext cx="3967655" cy="2103814"/>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8" name="Shape"/>
            <p:cNvSpPr/>
            <p:nvPr/>
          </p:nvSpPr>
          <p:spPr>
            <a:xfrm>
              <a:off x="201469" y="106977"/>
              <a:ext cx="3635696" cy="1786210"/>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9" name="How could you think of emotions like clouds when you Freeze for 10?"/>
            <p:cNvSpPr txBox="1"/>
            <p:nvPr/>
          </p:nvSpPr>
          <p:spPr>
            <a:xfrm>
              <a:off x="549473" y="529612"/>
              <a:ext cx="2588402" cy="929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How could you think of emotions like clouds when you Freeze for 10?</a:t>
              </a:r>
            </a:p>
          </p:txBody>
        </p:sp>
      </p:grpSp>
      <p:pic>
        <p:nvPicPr>
          <p:cNvPr id="191" name="Picture 6" descr="Picture 6"/>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9" descr="Picture 9"/>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9" descr="Picture 9"/>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365125"/>
            <a:ext cx="10515600" cy="1325563"/>
          </a:xfrm>
          <a:prstGeom prst="rect">
            <a:avLst/>
          </a:prstGeom>
        </p:spPr>
        <p:txBody>
          <a:bodyPr/>
          <a:lstStyle/>
          <a:p>
            <a:r>
              <a:t>Showtime</a:t>
            </a:r>
          </a:p>
        </p:txBody>
      </p:sp>
      <p:sp>
        <p:nvSpPr>
          <p:cNvPr id="204"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Now it’s time to turn your ideas into a show using puppets of the characters from Disney’s Frozen the Musical. Remember, you don’t need to stick to the original plot. Be creative!</a:t>
            </a:r>
          </a:p>
          <a:p>
            <a:pPr marL="0" indent="0">
              <a:buSzTx/>
              <a:buNone/>
            </a:pPr>
            <a:r>
              <a:t>How can you show the characters resolving one of the scenarios?</a:t>
            </a:r>
          </a:p>
          <a:p>
            <a:pPr marL="685800" lvl="1" indent="-228600">
              <a:spcBef>
                <a:spcPts val="500"/>
              </a:spcBef>
              <a:defRPr sz="2400"/>
            </a:pPr>
            <a:r>
              <a:t>How would their character feel?</a:t>
            </a:r>
            <a:endParaRPr sz="3200"/>
          </a:p>
          <a:p>
            <a:pPr marL="685800" lvl="1" indent="-228600">
              <a:spcBef>
                <a:spcPts val="500"/>
              </a:spcBef>
              <a:defRPr sz="2400"/>
            </a:pPr>
            <a:r>
              <a:t>How would this come through in their actions and words?</a:t>
            </a:r>
            <a:endParaRPr sz="3200"/>
          </a:p>
          <a:p>
            <a:pPr marL="685800" lvl="1" indent="-228600">
              <a:spcBef>
                <a:spcPts val="500"/>
              </a:spcBef>
              <a:defRPr sz="2400"/>
            </a:pPr>
            <a:r>
              <a:t>How will different characters respond to each other?</a:t>
            </a:r>
            <a:endParaRPr sz="3200"/>
          </a:p>
          <a:p>
            <a:pPr marL="685800" lvl="1" indent="-228600">
              <a:spcBef>
                <a:spcPts val="500"/>
              </a:spcBef>
              <a:defRPr sz="2400"/>
            </a:pPr>
            <a:r>
              <a:t>Can you show the characters using a Freeze for 10 moment?</a:t>
            </a:r>
            <a:endParaRPr sz="3200"/>
          </a:p>
          <a:p>
            <a:pPr marL="685800" lvl="1" indent="-228600">
              <a:spcBef>
                <a:spcPts val="500"/>
              </a:spcBef>
              <a:defRPr sz="2400"/>
            </a:pPr>
            <a:r>
              <a:t>What is a positive action they could take in this situation to make things better and resolve the situation?</a:t>
            </a:r>
          </a:p>
        </p:txBody>
      </p:sp>
      <p:pic>
        <p:nvPicPr>
          <p:cNvPr id="205" name="2. Disney's Frozen the Musical Wellbeing Resource PowerPoint Presentation 14.jpg" descr="2. Disney's Frozen the Musical Wellbeing Resource PowerPoint Presentation 14.jpg"/>
          <p:cNvPicPr>
            <a:picLocks noChangeAspect="1"/>
          </p:cNvPicPr>
          <p:nvPr/>
        </p:nvPicPr>
        <p:blipFill>
          <a:blip r:embed="rId3"/>
          <a:stretch>
            <a:fillRect/>
          </a:stretch>
        </p:blipFill>
        <p:spPr>
          <a:xfrm>
            <a:off x="381" y="0"/>
            <a:ext cx="12191238" cy="6858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1"/>
          <p:cNvSpPr txBox="1">
            <a:spLocks noGrp="1"/>
          </p:cNvSpPr>
          <p:nvPr>
            <p:ph type="title"/>
          </p:nvPr>
        </p:nvSpPr>
        <p:spPr>
          <a:xfrm>
            <a:off x="838200" y="365125"/>
            <a:ext cx="10515600" cy="1325563"/>
          </a:xfrm>
          <a:prstGeom prst="rect">
            <a:avLst/>
          </a:prstGeom>
        </p:spPr>
        <p:txBody>
          <a:bodyPr/>
          <a:lstStyle/>
          <a:p>
            <a:r>
              <a:t>Disney’s Frozen Wellbeing</a:t>
            </a:r>
            <a:br/>
            <a:r>
              <a:t>Lesson 2: Friendship</a:t>
            </a:r>
          </a:p>
        </p:txBody>
      </p:sp>
      <p:sp>
        <p:nvSpPr>
          <p:cNvPr id="210" name="Content Placeholder 2"/>
          <p:cNvSpPr txBox="1">
            <a:spLocks noGrp="1"/>
          </p:cNvSpPr>
          <p:nvPr>
            <p:ph type="body" idx="1"/>
          </p:nvPr>
        </p:nvSpPr>
        <p:spPr>
          <a:xfrm>
            <a:off x="838200" y="1825625"/>
            <a:ext cx="10515600" cy="4351338"/>
          </a:xfrm>
          <a:prstGeom prst="rect">
            <a:avLst/>
          </a:prstGeom>
        </p:spPr>
        <p:txBody>
          <a:bodyPr/>
          <a:lstStyle/>
          <a:p>
            <a:pPr marL="0" indent="0" defTabSz="905255">
              <a:spcBef>
                <a:spcPts val="900"/>
              </a:spcBef>
              <a:buSzTx/>
              <a:buNone/>
              <a:defRPr sz="2772"/>
            </a:pPr>
            <a:r>
              <a:t>We are going to be learning about Wellbeing through the characters who appear in the Disney’s Frozen the Musical stage show.</a:t>
            </a:r>
          </a:p>
          <a:p>
            <a:pPr marL="0" indent="0" defTabSz="905255">
              <a:spcBef>
                <a:spcPts val="900"/>
              </a:spcBef>
              <a:buSzTx/>
              <a:buNone/>
              <a:defRPr sz="2772"/>
            </a:pPr>
            <a:endParaRPr/>
          </a:p>
          <a:p>
            <a:pPr marL="0" indent="0" defTabSz="905255">
              <a:spcBef>
                <a:spcPts val="900"/>
              </a:spcBef>
              <a:buSzTx/>
              <a:buNone/>
              <a:defRPr sz="2772"/>
            </a:pPr>
            <a:r>
              <a:t>In today’s lesson, we will learn about the qualities of friendship and explore how to be a good friend.</a:t>
            </a:r>
          </a:p>
          <a:p>
            <a:pPr marL="0" indent="0" defTabSz="905255">
              <a:spcBef>
                <a:spcPts val="900"/>
              </a:spcBef>
              <a:buSzTx/>
              <a:buNone/>
              <a:defRPr sz="2772"/>
            </a:pPr>
            <a:endParaRPr/>
          </a:p>
          <a:p>
            <a:pPr marL="0" indent="0" defTabSz="905255">
              <a:spcBef>
                <a:spcPts val="900"/>
              </a:spcBef>
              <a:buSzTx/>
              <a:buNone/>
              <a:defRPr sz="2772" b="1"/>
            </a:pPr>
            <a:r>
              <a:t>Keywords</a:t>
            </a:r>
          </a:p>
          <a:p>
            <a:pPr marL="0" indent="0" defTabSz="905255">
              <a:spcBef>
                <a:spcPts val="900"/>
              </a:spcBef>
              <a:buSzTx/>
              <a:buNone/>
              <a:defRPr sz="2772"/>
            </a:pPr>
            <a:r>
              <a:t>Friendship, qualities, respect, truthfulness, trustworthiness, loyalty, kindness, generosity, trust, admire.  </a:t>
            </a:r>
          </a:p>
        </p:txBody>
      </p:sp>
      <p:pic>
        <p:nvPicPr>
          <p:cNvPr id="211"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itle 1"/>
          <p:cNvSpPr txBox="1">
            <a:spLocks noGrp="1"/>
          </p:cNvSpPr>
          <p:nvPr>
            <p:ph type="title"/>
          </p:nvPr>
        </p:nvSpPr>
        <p:spPr>
          <a:xfrm>
            <a:off x="838200" y="365125"/>
            <a:ext cx="10515600" cy="1325563"/>
          </a:xfrm>
          <a:prstGeom prst="rect">
            <a:avLst/>
          </a:prstGeom>
        </p:spPr>
        <p:txBody>
          <a:bodyPr/>
          <a:lstStyle/>
          <a:p>
            <a:r>
              <a:t>What are the qualities of friendship? </a:t>
            </a:r>
          </a:p>
        </p:txBody>
      </p:sp>
      <p:sp>
        <p:nvSpPr>
          <p:cNvPr id="216" name="Content Placeholder 2"/>
          <p:cNvSpPr txBox="1">
            <a:spLocks noGrp="1"/>
          </p:cNvSpPr>
          <p:nvPr>
            <p:ph type="body" idx="1"/>
          </p:nvPr>
        </p:nvSpPr>
        <p:spPr>
          <a:xfrm>
            <a:off x="838200" y="1825625"/>
            <a:ext cx="10515600" cy="4351338"/>
          </a:xfrm>
          <a:prstGeom prst="rect">
            <a:avLst/>
          </a:prstGeom>
        </p:spPr>
        <p:txBody>
          <a:bodyPr/>
          <a:lstStyle>
            <a:lvl1pPr marL="0" indent="0">
              <a:buSzTx/>
              <a:buNone/>
            </a:lvl1pPr>
          </a:lstStyle>
          <a:p>
            <a:r>
              <a:t>Let’s create a mind map to show what makes a good friend</a:t>
            </a:r>
          </a:p>
        </p:txBody>
      </p:sp>
      <p:grpSp>
        <p:nvGrpSpPr>
          <p:cNvPr id="219" name="Oval 3"/>
          <p:cNvGrpSpPr/>
          <p:nvPr/>
        </p:nvGrpSpPr>
        <p:grpSpPr>
          <a:xfrm>
            <a:off x="4165599" y="3115733"/>
            <a:ext cx="3767670" cy="1803401"/>
            <a:chOff x="0" y="0"/>
            <a:chExt cx="3767668" cy="1803400"/>
          </a:xfrm>
        </p:grpSpPr>
        <p:sp>
          <p:nvSpPr>
            <p:cNvPr id="217" name="Oval"/>
            <p:cNvSpPr/>
            <p:nvPr/>
          </p:nvSpPr>
          <p:spPr>
            <a:xfrm>
              <a:off x="-1" y="0"/>
              <a:ext cx="3767670" cy="1803400"/>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8" name="FRIENDSHIP"/>
            <p:cNvSpPr txBox="1"/>
            <p:nvPr/>
          </p:nvSpPr>
          <p:spPr>
            <a:xfrm>
              <a:off x="551761" y="716279"/>
              <a:ext cx="2664145"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FRIENDSHIP</a:t>
              </a:r>
            </a:p>
          </p:txBody>
        </p:sp>
      </p:grpSp>
      <p:pic>
        <p:nvPicPr>
          <p:cNvPr id="220" name="Picture 6" descr="Picture 6"/>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itle 1"/>
          <p:cNvSpPr txBox="1">
            <a:spLocks noGrp="1"/>
          </p:cNvSpPr>
          <p:nvPr>
            <p:ph type="title"/>
          </p:nvPr>
        </p:nvSpPr>
        <p:spPr>
          <a:xfrm>
            <a:off x="838200" y="365125"/>
            <a:ext cx="10515600" cy="1325563"/>
          </a:xfrm>
          <a:prstGeom prst="rect">
            <a:avLst/>
          </a:prstGeom>
        </p:spPr>
        <p:txBody>
          <a:bodyPr/>
          <a:lstStyle/>
          <a:p>
            <a:r>
              <a:t>Good Friendship</a:t>
            </a:r>
          </a:p>
        </p:txBody>
      </p:sp>
      <p:sp>
        <p:nvSpPr>
          <p:cNvPr id="225"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These are the five qualities that make a fantastic friend</a:t>
            </a:r>
          </a:p>
          <a:p>
            <a:r>
              <a:t>Respect</a:t>
            </a:r>
          </a:p>
          <a:p>
            <a:r>
              <a:t>Trust</a:t>
            </a:r>
          </a:p>
          <a:p>
            <a:r>
              <a:t>Loyalty</a:t>
            </a:r>
          </a:p>
          <a:p>
            <a:r>
              <a:t>Kindness</a:t>
            </a:r>
          </a:p>
          <a:p>
            <a:r>
              <a:t>Generosity</a:t>
            </a:r>
          </a:p>
        </p:txBody>
      </p:sp>
      <p:pic>
        <p:nvPicPr>
          <p:cNvPr id="226" name="Picture 4" descr="Picture 4"/>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le 1"/>
          <p:cNvSpPr txBox="1">
            <a:spLocks noGrp="1"/>
          </p:cNvSpPr>
          <p:nvPr>
            <p:ph type="title"/>
          </p:nvPr>
        </p:nvSpPr>
        <p:spPr>
          <a:xfrm>
            <a:off x="838200" y="365125"/>
            <a:ext cx="10515600" cy="1325563"/>
          </a:xfrm>
          <a:prstGeom prst="rect">
            <a:avLst/>
          </a:prstGeom>
        </p:spPr>
        <p:txBody>
          <a:bodyPr/>
          <a:lstStyle/>
          <a:p>
            <a:r>
              <a:t>Friendship Freezeframes</a:t>
            </a:r>
          </a:p>
        </p:txBody>
      </p:sp>
      <p:sp>
        <p:nvSpPr>
          <p:cNvPr id="231" name="Content Placeholder 2"/>
          <p:cNvSpPr txBox="1">
            <a:spLocks noGrp="1"/>
          </p:cNvSpPr>
          <p:nvPr>
            <p:ph type="body" idx="1"/>
          </p:nvPr>
        </p:nvSpPr>
        <p:spPr>
          <a:xfrm>
            <a:off x="838200" y="1825625"/>
            <a:ext cx="10515600" cy="4351338"/>
          </a:xfrm>
          <a:prstGeom prst="rect">
            <a:avLst/>
          </a:prstGeom>
        </p:spPr>
        <p:txBody>
          <a:bodyPr/>
          <a:lstStyle>
            <a:lvl1pPr marL="0" indent="0">
              <a:buSzTx/>
              <a:buNone/>
            </a:lvl1pPr>
          </a:lstStyle>
          <a:p>
            <a:r>
              <a:t>In pairs, create freezeframes for each of the qualities. Be ready to show one of yours to the class and see if they can guess what it is.</a:t>
            </a:r>
          </a:p>
        </p:txBody>
      </p:sp>
      <p:pic>
        <p:nvPicPr>
          <p:cNvPr id="232" name="Picture 4" descr="Picture 4"/>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itle 1"/>
          <p:cNvSpPr txBox="1">
            <a:spLocks noGrp="1"/>
          </p:cNvSpPr>
          <p:nvPr>
            <p:ph type="title"/>
          </p:nvPr>
        </p:nvSpPr>
        <p:spPr>
          <a:xfrm>
            <a:off x="838200" y="365125"/>
            <a:ext cx="10515600" cy="1325563"/>
          </a:xfrm>
          <a:prstGeom prst="rect">
            <a:avLst/>
          </a:prstGeom>
        </p:spPr>
        <p:txBody>
          <a:bodyPr/>
          <a:lstStyle/>
          <a:p>
            <a:r>
              <a:t>Stop and Think</a:t>
            </a:r>
          </a:p>
        </p:txBody>
      </p:sp>
      <p:sp>
        <p:nvSpPr>
          <p:cNvPr id="237" name="Content Placeholder 2"/>
          <p:cNvSpPr txBox="1">
            <a:spLocks noGrp="1"/>
          </p:cNvSpPr>
          <p:nvPr>
            <p:ph type="body" sz="half" idx="1"/>
          </p:nvPr>
        </p:nvSpPr>
        <p:spPr>
          <a:xfrm>
            <a:off x="838200" y="1825625"/>
            <a:ext cx="6756400" cy="4351338"/>
          </a:xfrm>
          <a:prstGeom prst="rect">
            <a:avLst/>
          </a:prstGeom>
        </p:spPr>
        <p:txBody>
          <a:bodyPr/>
          <a:lstStyle/>
          <a:p>
            <a:pPr marL="0" indent="0">
              <a:buSzTx/>
              <a:buNone/>
            </a:pPr>
            <a:r>
              <a:t>Olaf has lots of friends who really value him because of his fantastic qualities. Ask pupils to consider the following questions:</a:t>
            </a:r>
          </a:p>
          <a:p>
            <a:pPr marL="0" indent="0">
              <a:buSzTx/>
              <a:buNone/>
              <a:defRPr sz="3600"/>
            </a:pPr>
            <a:endParaRPr/>
          </a:p>
          <a:p>
            <a:pPr marL="685800" lvl="1" indent="-228600">
              <a:spcBef>
                <a:spcPts val="500"/>
              </a:spcBef>
              <a:defRPr sz="2400"/>
            </a:pPr>
            <a:r>
              <a:t>Why is friendship important?</a:t>
            </a:r>
            <a:endParaRPr sz="3200"/>
          </a:p>
          <a:p>
            <a:pPr marL="685800" lvl="1" indent="-228600">
              <a:spcBef>
                <a:spcPts val="500"/>
              </a:spcBef>
              <a:defRPr sz="2400"/>
            </a:pPr>
            <a:r>
              <a:t>How do friends make us feel?</a:t>
            </a:r>
            <a:endParaRPr sz="3200"/>
          </a:p>
          <a:p>
            <a:pPr marL="685800" lvl="1" indent="-228600">
              <a:spcBef>
                <a:spcPts val="500"/>
              </a:spcBef>
              <a:defRPr sz="2400"/>
            </a:pPr>
            <a:r>
              <a:t>Why do we need friends?</a:t>
            </a:r>
            <a:endParaRPr sz="3200"/>
          </a:p>
          <a:p>
            <a:pPr marL="685800" lvl="1" indent="-228600">
              <a:spcBef>
                <a:spcPts val="500"/>
              </a:spcBef>
              <a:defRPr sz="2400"/>
            </a:pPr>
            <a:r>
              <a:t>How should good friends treat each other?</a:t>
            </a:r>
          </a:p>
        </p:txBody>
      </p:sp>
      <p:grpSp>
        <p:nvGrpSpPr>
          <p:cNvPr id="240" name="Rectangle 3"/>
          <p:cNvGrpSpPr/>
          <p:nvPr/>
        </p:nvGrpSpPr>
        <p:grpSpPr>
          <a:xfrm>
            <a:off x="8500533" y="2091266"/>
            <a:ext cx="2650068" cy="3683001"/>
            <a:chOff x="0" y="0"/>
            <a:chExt cx="2650067" cy="3683000"/>
          </a:xfrm>
        </p:grpSpPr>
        <p:sp>
          <p:nvSpPr>
            <p:cNvPr id="238" name="Rectangle"/>
            <p:cNvSpPr/>
            <p:nvPr/>
          </p:nvSpPr>
          <p:spPr>
            <a:xfrm>
              <a:off x="-1" y="0"/>
              <a:ext cx="2650069" cy="3683000"/>
            </a:xfrm>
            <a:prstGeom prst="rect">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9" name="Insert image – Olaf with others demonstrating friendship"/>
            <p:cNvSpPr txBox="1"/>
            <p:nvPr/>
          </p:nvSpPr>
          <p:spPr>
            <a:xfrm>
              <a:off x="-1" y="1376680"/>
              <a:ext cx="2650069" cy="929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Insert image – Olaf with others demonstrating friendship</a:t>
              </a:r>
            </a:p>
          </p:txBody>
        </p:sp>
      </p:grpSp>
      <p:pic>
        <p:nvPicPr>
          <p:cNvPr id="241"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4" descr="Picture 4"/>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1"/>
          <p:cNvSpPr txBox="1">
            <a:spLocks noGrp="1"/>
          </p:cNvSpPr>
          <p:nvPr>
            <p:ph type="title"/>
          </p:nvPr>
        </p:nvSpPr>
        <p:spPr>
          <a:xfrm>
            <a:off x="838200" y="365125"/>
            <a:ext cx="10515600" cy="1325563"/>
          </a:xfrm>
          <a:prstGeom prst="rect">
            <a:avLst/>
          </a:prstGeom>
        </p:spPr>
        <p:txBody>
          <a:bodyPr/>
          <a:lstStyle/>
          <a:p>
            <a:r>
              <a:t>My Amazing Friend</a:t>
            </a:r>
          </a:p>
        </p:txBody>
      </p:sp>
      <p:sp>
        <p:nvSpPr>
          <p:cNvPr id="246" name="Content Placeholder 2"/>
          <p:cNvSpPr txBox="1">
            <a:spLocks noGrp="1"/>
          </p:cNvSpPr>
          <p:nvPr>
            <p:ph type="body" sz="half" idx="1"/>
          </p:nvPr>
        </p:nvSpPr>
        <p:spPr>
          <a:xfrm>
            <a:off x="838199" y="1825625"/>
            <a:ext cx="6640288" cy="4351338"/>
          </a:xfrm>
          <a:prstGeom prst="rect">
            <a:avLst/>
          </a:prstGeom>
        </p:spPr>
        <p:txBody>
          <a:bodyPr/>
          <a:lstStyle/>
          <a:p>
            <a:pPr marL="0" indent="0">
              <a:buSzTx/>
              <a:buNone/>
            </a:pPr>
            <a:r>
              <a:t>Would you like to have an amazing friend like Olaf?... Well you already do! Use Olaf to help you write about a friend that is close to you.</a:t>
            </a:r>
          </a:p>
          <a:p>
            <a:r>
              <a:t>Inside the outline of Olaf, write all the things you admire about that friend</a:t>
            </a:r>
          </a:p>
          <a:p>
            <a:r>
              <a:t>Outside the outline of Olaf, write how that friend can make you feel. </a:t>
            </a:r>
          </a:p>
        </p:txBody>
      </p:sp>
      <p:pic>
        <p:nvPicPr>
          <p:cNvPr id="247" name="Picture 3" descr="Picture 3"/>
          <p:cNvPicPr>
            <a:picLocks noChangeAspect="1"/>
          </p:cNvPicPr>
          <p:nvPr/>
        </p:nvPicPr>
        <p:blipFill>
          <a:blip r:embed="rId3"/>
          <a:stretch>
            <a:fillRect/>
          </a:stretch>
        </p:blipFill>
        <p:spPr>
          <a:xfrm>
            <a:off x="7353964" y="0"/>
            <a:ext cx="4443672" cy="6858000"/>
          </a:xfrm>
          <a:prstGeom prst="rect">
            <a:avLst/>
          </a:prstGeom>
          <a:ln w="12700">
            <a:miter lim="400000"/>
          </a:ln>
        </p:spPr>
      </p:pic>
      <p:pic>
        <p:nvPicPr>
          <p:cNvPr id="248" name="Picture 5" descr="Picture 5"/>
          <p:cNvPicPr>
            <a:picLocks noChangeAspect="1"/>
          </p:cNvPicPr>
          <p:nvPr/>
        </p:nvPicPr>
        <p:blipFill>
          <a:blip r:embed="rId4"/>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365125"/>
            <a:ext cx="10515600" cy="1325563"/>
          </a:xfrm>
          <a:prstGeom prst="rect">
            <a:avLst/>
          </a:prstGeom>
        </p:spPr>
        <p:txBody>
          <a:bodyPr/>
          <a:lstStyle/>
          <a:p>
            <a:r>
              <a:t>Stop and Think</a:t>
            </a:r>
          </a:p>
        </p:txBody>
      </p:sp>
      <p:sp>
        <p:nvSpPr>
          <p:cNvPr id="253"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Olaf has lots of friends and loves to spend time with them. One day, he hears about a party at the palace that he hasn’t been invited to. Olaf feels left out and extremely hurt.</a:t>
            </a:r>
            <a:endParaRPr sz="3600"/>
          </a:p>
          <a:p>
            <a:pPr marL="685800" lvl="1" indent="-228600">
              <a:spcBef>
                <a:spcPts val="500"/>
              </a:spcBef>
              <a:defRPr sz="2400"/>
            </a:pPr>
            <a:r>
              <a:t>What are some of the problems that can happen in friendships?</a:t>
            </a:r>
            <a:endParaRPr sz="3200"/>
          </a:p>
          <a:p>
            <a:pPr marL="685800" lvl="1" indent="-228600">
              <a:spcBef>
                <a:spcPts val="500"/>
              </a:spcBef>
              <a:defRPr sz="2400"/>
            </a:pPr>
            <a:r>
              <a:t>How can they make us feel?</a:t>
            </a:r>
            <a:endParaRPr sz="3200"/>
          </a:p>
          <a:p>
            <a:pPr marL="685800" lvl="1" indent="-228600">
              <a:spcBef>
                <a:spcPts val="500"/>
              </a:spcBef>
              <a:defRPr sz="2400"/>
            </a:pPr>
            <a:r>
              <a:t>How can we resolve issues that can happen between friends?</a:t>
            </a:r>
            <a:endParaRPr sz="3200"/>
          </a:p>
          <a:p>
            <a:pPr marL="685800" lvl="1" indent="-228600">
              <a:spcBef>
                <a:spcPts val="500"/>
              </a:spcBef>
              <a:defRPr sz="2400"/>
            </a:pPr>
            <a:r>
              <a:t>What could Olaf do in this situation?</a:t>
            </a:r>
          </a:p>
        </p:txBody>
      </p:sp>
      <p:pic>
        <p:nvPicPr>
          <p:cNvPr id="254"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a:spLocks noGrp="1"/>
          </p:cNvSpPr>
          <p:nvPr>
            <p:ph type="title"/>
          </p:nvPr>
        </p:nvSpPr>
        <p:spPr>
          <a:xfrm>
            <a:off x="838200" y="365125"/>
            <a:ext cx="10515600" cy="1325563"/>
          </a:xfrm>
          <a:prstGeom prst="rect">
            <a:avLst/>
          </a:prstGeom>
        </p:spPr>
        <p:txBody>
          <a:bodyPr/>
          <a:lstStyle/>
          <a:p>
            <a:r>
              <a:t>Freeze for 10</a:t>
            </a:r>
          </a:p>
        </p:txBody>
      </p:sp>
      <p:sp>
        <p:nvSpPr>
          <p:cNvPr id="259"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Can you think of a time when you had a difficulty with a friend?</a:t>
            </a:r>
          </a:p>
          <a:p>
            <a:pPr marL="0" indent="0">
              <a:buSzTx/>
              <a:buNone/>
            </a:pPr>
            <a:endParaRPr/>
          </a:p>
          <a:p>
            <a:pPr marL="0" indent="0">
              <a:buSzTx/>
              <a:buNone/>
            </a:pPr>
            <a:r>
              <a:t>Try the technique of freeze for 10 and think about what would improve things. What does empathy mean and how could it help us?</a:t>
            </a:r>
          </a:p>
          <a:p>
            <a:pPr marL="0" indent="0">
              <a:buSzTx/>
              <a:buNone/>
            </a:pPr>
            <a:endParaRPr/>
          </a:p>
          <a:p>
            <a:pPr marL="0" indent="0">
              <a:buSzTx/>
              <a:buNone/>
            </a:pPr>
            <a:r>
              <a:t>Freeze</a:t>
            </a:r>
          </a:p>
          <a:p>
            <a:pPr marL="0" indent="0">
              <a:buSzTx/>
              <a:buNone/>
            </a:pPr>
            <a:r>
              <a:t>Breathe</a:t>
            </a:r>
          </a:p>
          <a:p>
            <a:pPr marL="0" indent="0">
              <a:buSzTx/>
              <a:buNone/>
            </a:pPr>
            <a:r>
              <a:t>Count to 10</a:t>
            </a:r>
          </a:p>
        </p:txBody>
      </p:sp>
      <p:pic>
        <p:nvPicPr>
          <p:cNvPr id="260"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Picture 9" descr="Picture 9"/>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9" descr="Picture 9"/>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2. Disney's Frozen the Musical Wellbeing Resource PowerPoint Presentation v7_25.jpg" descr="2. Disney's Frozen the Musical Wellbeing Resource PowerPoint Presentation v7_25.jpg"/>
          <p:cNvPicPr>
            <a:picLocks noChangeAspect="1"/>
          </p:cNvPicPr>
          <p:nvPr/>
        </p:nvPicPr>
        <p:blipFill>
          <a:blip r:embed="rId3"/>
          <a:stretch>
            <a:fillRect/>
          </a:stretch>
        </p:blipFill>
        <p:spPr>
          <a:xfrm>
            <a:off x="381" y="0"/>
            <a:ext cx="12191238" cy="6858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itle 1"/>
          <p:cNvSpPr txBox="1">
            <a:spLocks noGrp="1"/>
          </p:cNvSpPr>
          <p:nvPr>
            <p:ph type="title"/>
          </p:nvPr>
        </p:nvSpPr>
        <p:spPr>
          <a:xfrm>
            <a:off x="838200" y="365125"/>
            <a:ext cx="10515600" cy="1325563"/>
          </a:xfrm>
          <a:prstGeom prst="rect">
            <a:avLst/>
          </a:prstGeom>
        </p:spPr>
        <p:txBody>
          <a:bodyPr/>
          <a:lstStyle/>
          <a:p>
            <a:r>
              <a:t>Disney’s Frozen Wellbeing</a:t>
            </a:r>
            <a:br/>
            <a:r>
              <a:t>Lesson 3: Trust</a:t>
            </a:r>
          </a:p>
        </p:txBody>
      </p:sp>
      <p:sp>
        <p:nvSpPr>
          <p:cNvPr id="277" name="Content Placeholder 2"/>
          <p:cNvSpPr txBox="1">
            <a:spLocks noGrp="1"/>
          </p:cNvSpPr>
          <p:nvPr>
            <p:ph type="body" idx="1"/>
          </p:nvPr>
        </p:nvSpPr>
        <p:spPr>
          <a:xfrm>
            <a:off x="838200" y="1825625"/>
            <a:ext cx="10515600" cy="4351338"/>
          </a:xfrm>
          <a:prstGeom prst="rect">
            <a:avLst/>
          </a:prstGeom>
        </p:spPr>
        <p:txBody>
          <a:bodyPr/>
          <a:lstStyle/>
          <a:p>
            <a:pPr marL="0" indent="0" defTabSz="905255">
              <a:lnSpc>
                <a:spcPct val="81000"/>
              </a:lnSpc>
              <a:spcBef>
                <a:spcPts val="900"/>
              </a:spcBef>
              <a:buSzTx/>
              <a:buNone/>
              <a:defRPr sz="2772"/>
            </a:pPr>
            <a:r>
              <a:t>We are going to be learning about Wellbeing through the characters who appear in the Disney’s Frozen the Musical Stage Show.</a:t>
            </a:r>
          </a:p>
          <a:p>
            <a:pPr marL="0" indent="0" defTabSz="905255">
              <a:lnSpc>
                <a:spcPct val="81000"/>
              </a:lnSpc>
              <a:spcBef>
                <a:spcPts val="900"/>
              </a:spcBef>
              <a:buSzTx/>
              <a:buNone/>
              <a:defRPr sz="2772"/>
            </a:pPr>
            <a:endParaRPr/>
          </a:p>
          <a:p>
            <a:pPr marL="0" indent="0" defTabSz="905255">
              <a:lnSpc>
                <a:spcPct val="81000"/>
              </a:lnSpc>
              <a:spcBef>
                <a:spcPts val="900"/>
              </a:spcBef>
              <a:buSzTx/>
              <a:buNone/>
              <a:defRPr sz="2772"/>
            </a:pPr>
            <a:r>
              <a:t>In today’s lesson, we will learn about the meaning of trust and exploring trustworthy qualities in ourselves and the people we know, as well as learning how to ask for help and advice in certain situations. </a:t>
            </a:r>
          </a:p>
          <a:p>
            <a:pPr marL="0" indent="0" defTabSz="905255">
              <a:lnSpc>
                <a:spcPct val="81000"/>
              </a:lnSpc>
              <a:spcBef>
                <a:spcPts val="900"/>
              </a:spcBef>
              <a:buSzTx/>
              <a:buNone/>
              <a:defRPr sz="2772"/>
            </a:pPr>
            <a:endParaRPr/>
          </a:p>
          <a:p>
            <a:pPr marL="0" indent="0" defTabSz="905255">
              <a:lnSpc>
                <a:spcPct val="81000"/>
              </a:lnSpc>
              <a:spcBef>
                <a:spcPts val="900"/>
              </a:spcBef>
              <a:buSzTx/>
              <a:buNone/>
              <a:defRPr sz="2772" b="1"/>
            </a:pPr>
            <a:r>
              <a:t>Keywords</a:t>
            </a:r>
          </a:p>
          <a:p>
            <a:pPr marL="0" indent="0" defTabSz="905255">
              <a:lnSpc>
                <a:spcPct val="81000"/>
              </a:lnSpc>
              <a:spcBef>
                <a:spcPts val="900"/>
              </a:spcBef>
              <a:buSzTx/>
              <a:buNone/>
              <a:defRPr sz="2772"/>
            </a:pPr>
            <a:r>
              <a:t>Trust, trustworthy, untrustworthy, welcoming, reliable, honest, dependable.  </a:t>
            </a:r>
          </a:p>
        </p:txBody>
      </p:sp>
      <p:pic>
        <p:nvPicPr>
          <p:cNvPr id="278"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itle 1"/>
          <p:cNvSpPr txBox="1">
            <a:spLocks noGrp="1"/>
          </p:cNvSpPr>
          <p:nvPr>
            <p:ph type="title"/>
          </p:nvPr>
        </p:nvSpPr>
        <p:spPr>
          <a:xfrm>
            <a:off x="838200" y="365125"/>
            <a:ext cx="10515600" cy="1325563"/>
          </a:xfrm>
          <a:prstGeom prst="rect">
            <a:avLst/>
          </a:prstGeom>
        </p:spPr>
        <p:txBody>
          <a:bodyPr/>
          <a:lstStyle/>
          <a:p>
            <a:r>
              <a:t>What is Trust?</a:t>
            </a:r>
          </a:p>
        </p:txBody>
      </p:sp>
      <p:sp>
        <p:nvSpPr>
          <p:cNvPr id="283" name="Content Placeholder 2"/>
          <p:cNvSpPr txBox="1">
            <a:spLocks noGrp="1"/>
          </p:cNvSpPr>
          <p:nvPr>
            <p:ph type="body" idx="1"/>
          </p:nvPr>
        </p:nvSpPr>
        <p:spPr>
          <a:xfrm>
            <a:off x="838200" y="1825625"/>
            <a:ext cx="10515600" cy="4351338"/>
          </a:xfrm>
          <a:prstGeom prst="rect">
            <a:avLst/>
          </a:prstGeom>
        </p:spPr>
        <p:txBody>
          <a:bodyPr/>
          <a:lstStyle>
            <a:lvl1pPr marL="0" indent="0">
              <a:buSzTx/>
              <a:buNone/>
            </a:lvl1pPr>
          </a:lstStyle>
          <a:p>
            <a:r>
              <a:t>Write down your own definition of trust.</a:t>
            </a:r>
          </a:p>
        </p:txBody>
      </p:sp>
      <p:grpSp>
        <p:nvGrpSpPr>
          <p:cNvPr id="286" name="Rectangle 3"/>
          <p:cNvGrpSpPr/>
          <p:nvPr/>
        </p:nvGrpSpPr>
        <p:grpSpPr>
          <a:xfrm>
            <a:off x="1854200" y="3200399"/>
            <a:ext cx="7399867" cy="1481669"/>
            <a:chOff x="0" y="0"/>
            <a:chExt cx="7399866" cy="1481667"/>
          </a:xfrm>
        </p:grpSpPr>
        <p:sp>
          <p:nvSpPr>
            <p:cNvPr id="284" name="Rectangle"/>
            <p:cNvSpPr/>
            <p:nvPr/>
          </p:nvSpPr>
          <p:spPr>
            <a:xfrm>
              <a:off x="0" y="-1"/>
              <a:ext cx="7399867" cy="1481669"/>
            </a:xfrm>
            <a:prstGeom prst="rect">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85" name="The firm belief in someone or something"/>
            <p:cNvSpPr txBox="1"/>
            <p:nvPr/>
          </p:nvSpPr>
          <p:spPr>
            <a:xfrm>
              <a:off x="0" y="555413"/>
              <a:ext cx="7399867"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The firm belief in someone or something</a:t>
              </a:r>
            </a:p>
          </p:txBody>
        </p:sp>
      </p:grpSp>
      <p:pic>
        <p:nvPicPr>
          <p:cNvPr id="287" name="Picture 6" descr="Picture 6"/>
          <p:cNvPicPr>
            <a:picLocks noChangeAspect="1"/>
          </p:cNvPicPr>
          <p:nvPr/>
        </p:nvPicPr>
        <p:blipFill>
          <a:blip r:embed="rId3"/>
          <a:stretch>
            <a:fillRect/>
          </a:stretch>
        </p:blipFill>
        <p:spPr>
          <a:xfrm>
            <a:off x="4762" y="2678"/>
            <a:ext cx="12182476" cy="6852644"/>
          </a:xfrm>
          <a:prstGeom prst="rect">
            <a:avLst/>
          </a:prstGeom>
          <a:ln w="12700">
            <a:miter lim="400000"/>
          </a:ln>
        </p:spPr>
      </p:pic>
      <p:pic>
        <p:nvPicPr>
          <p:cNvPr id="288" name="Picture 5" descr="Picture 5"/>
          <p:cNvPicPr>
            <a:picLocks noChangeAspect="1"/>
          </p:cNvPicPr>
          <p:nvPr/>
        </p:nvPicPr>
        <p:blipFill>
          <a:blip r:embed="rId4"/>
          <a:stretch>
            <a:fillRect/>
          </a:stretch>
        </p:blipFill>
        <p:spPr>
          <a:xfrm>
            <a:off x="0" y="2678"/>
            <a:ext cx="12182475" cy="685264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txBox="1">
            <a:spLocks noGrp="1"/>
          </p:cNvSpPr>
          <p:nvPr>
            <p:ph type="title"/>
          </p:nvPr>
        </p:nvSpPr>
        <p:spPr>
          <a:xfrm>
            <a:off x="838200" y="365125"/>
            <a:ext cx="10515600" cy="1325563"/>
          </a:xfrm>
          <a:prstGeom prst="rect">
            <a:avLst/>
          </a:prstGeom>
        </p:spPr>
        <p:txBody>
          <a:bodyPr/>
          <a:lstStyle/>
          <a:p>
            <a:r>
              <a:t>Trust Me!</a:t>
            </a:r>
          </a:p>
        </p:txBody>
      </p:sp>
      <p:sp>
        <p:nvSpPr>
          <p:cNvPr id="293"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We are going to play a game of trust. It’s time to place your trust in your partner…</a:t>
            </a:r>
          </a:p>
          <a:p>
            <a:pPr marL="0" indent="0">
              <a:buSzTx/>
              <a:buNone/>
            </a:pPr>
            <a:endParaRPr/>
          </a:p>
          <a:p>
            <a:pPr marL="0" indent="0">
              <a:buSzTx/>
              <a:buNone/>
              <a:defRPr b="1"/>
            </a:pPr>
            <a:r>
              <a:t>1) Stick the tail on Sven </a:t>
            </a:r>
            <a:r>
              <a:rPr b="0"/>
              <a:t>Can you guide your partner to stick the nose on Sven?</a:t>
            </a:r>
          </a:p>
          <a:p>
            <a:pPr marL="0" indent="0">
              <a:buSzTx/>
              <a:buNone/>
              <a:defRPr b="1"/>
            </a:pPr>
            <a:r>
              <a:t>2) Frozen Walk </a:t>
            </a:r>
            <a:r>
              <a:rPr b="0"/>
              <a:t>Can you lead your partner around the forest with their eyes closed. Watch out for logs!</a:t>
            </a:r>
          </a:p>
          <a:p>
            <a:pPr marL="0" indent="0">
              <a:buSzTx/>
              <a:buNone/>
              <a:defRPr b="1"/>
            </a:pPr>
            <a:r>
              <a:t>3) Olaf’s nose </a:t>
            </a:r>
            <a:r>
              <a:rPr b="0"/>
              <a:t>Together, can you balance Olaf’s nose together on one index fingers and lower it to the ground?</a:t>
            </a:r>
          </a:p>
        </p:txBody>
      </p:sp>
      <p:pic>
        <p:nvPicPr>
          <p:cNvPr id="294" name="2. Disney's Frozen the Musical Wellbeing Resource PowerPoint Presentation slide 29.jpg" descr="2. Disney's Frozen the Musical Wellbeing Resource PowerPoint Presentation slide 29.jpg"/>
          <p:cNvPicPr>
            <a:picLocks noChangeAspect="1"/>
          </p:cNvPicPr>
          <p:nvPr/>
        </p:nvPicPr>
        <p:blipFill>
          <a:blip r:embed="rId3"/>
          <a:stretch>
            <a:fillRect/>
          </a:stretch>
        </p:blipFill>
        <p:spPr>
          <a:xfrm>
            <a:off x="381" y="0"/>
            <a:ext cx="12191238" cy="6858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Content Placeholder 7" descr="Content Placeholder 7"/>
          <p:cNvPicPr>
            <a:picLocks noChangeAspect="1"/>
          </p:cNvPicPr>
          <p:nvPr/>
        </p:nvPicPr>
        <p:blipFill>
          <a:blip r:embed="rId3"/>
          <a:stretch>
            <a:fillRect/>
          </a:stretch>
        </p:blipFill>
        <p:spPr>
          <a:xfrm>
            <a:off x="1" y="2681"/>
            <a:ext cx="12191997" cy="685799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2" descr="Picture 2"/>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le 1"/>
          <p:cNvSpPr txBox="1">
            <a:spLocks noGrp="1"/>
          </p:cNvSpPr>
          <p:nvPr>
            <p:ph type="title"/>
          </p:nvPr>
        </p:nvSpPr>
        <p:spPr>
          <a:xfrm>
            <a:off x="838200" y="365125"/>
            <a:ext cx="10515600" cy="1325563"/>
          </a:xfrm>
          <a:prstGeom prst="rect">
            <a:avLst/>
          </a:prstGeom>
        </p:spPr>
        <p:txBody>
          <a:bodyPr/>
          <a:lstStyle/>
          <a:p>
            <a:r>
              <a:t>Circle of Trust</a:t>
            </a:r>
          </a:p>
        </p:txBody>
      </p:sp>
      <p:sp>
        <p:nvSpPr>
          <p:cNvPr id="303" name="Content Placeholder 2"/>
          <p:cNvSpPr txBox="1">
            <a:spLocks noGrp="1"/>
          </p:cNvSpPr>
          <p:nvPr>
            <p:ph type="body" sz="half" idx="1"/>
          </p:nvPr>
        </p:nvSpPr>
        <p:spPr>
          <a:xfrm>
            <a:off x="838200" y="1825625"/>
            <a:ext cx="5037667" cy="4351338"/>
          </a:xfrm>
          <a:prstGeom prst="rect">
            <a:avLst/>
          </a:prstGeom>
        </p:spPr>
        <p:txBody>
          <a:bodyPr/>
          <a:lstStyle/>
          <a:p>
            <a:pPr marL="0" indent="0" defTabSz="905255">
              <a:lnSpc>
                <a:spcPct val="81000"/>
              </a:lnSpc>
              <a:spcBef>
                <a:spcPts val="900"/>
              </a:spcBef>
              <a:buSzTx/>
              <a:buNone/>
              <a:defRPr sz="2772"/>
            </a:pPr>
            <a:r>
              <a:t>There are lots of people in our lives, but how do we know who we can trust the most?</a:t>
            </a:r>
          </a:p>
          <a:p>
            <a:pPr marL="226313" indent="-226313" defTabSz="905255">
              <a:lnSpc>
                <a:spcPct val="81000"/>
              </a:lnSpc>
              <a:spcBef>
                <a:spcPts val="900"/>
              </a:spcBef>
              <a:defRPr sz="2772"/>
            </a:pPr>
            <a:r>
              <a:t>Place the examples of people you know in different circles of trust. </a:t>
            </a:r>
          </a:p>
          <a:p>
            <a:pPr marL="226313" indent="-226313" defTabSz="905255">
              <a:lnSpc>
                <a:spcPct val="81000"/>
              </a:lnSpc>
              <a:spcBef>
                <a:spcPts val="900"/>
              </a:spcBef>
              <a:defRPr sz="2772"/>
            </a:pPr>
            <a:r>
              <a:t>HINT: The trust is stronger the closer to the centre. So make sure you place only the people you trust a lot in the centre circle. </a:t>
            </a:r>
          </a:p>
        </p:txBody>
      </p:sp>
      <p:pic>
        <p:nvPicPr>
          <p:cNvPr id="304" name="Picture 3" descr="Picture 3"/>
          <p:cNvPicPr>
            <a:picLocks noChangeAspect="1"/>
          </p:cNvPicPr>
          <p:nvPr/>
        </p:nvPicPr>
        <p:blipFill>
          <a:blip r:embed="rId3"/>
          <a:stretch>
            <a:fillRect/>
          </a:stretch>
        </p:blipFill>
        <p:spPr>
          <a:xfrm>
            <a:off x="6382951" y="957942"/>
            <a:ext cx="5809049" cy="4942115"/>
          </a:xfrm>
          <a:prstGeom prst="rect">
            <a:avLst/>
          </a:prstGeom>
          <a:ln w="12700">
            <a:miter lim="400000"/>
          </a:ln>
        </p:spPr>
      </p:pic>
      <p:pic>
        <p:nvPicPr>
          <p:cNvPr id="305" name="Picture 6" descr="Picture 6"/>
          <p:cNvPicPr>
            <a:picLocks noChangeAspect="1"/>
          </p:cNvPicPr>
          <p:nvPr/>
        </p:nvPicPr>
        <p:blipFill>
          <a:blip r:embed="rId4"/>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 name="Rectangle 3"/>
          <p:cNvGrpSpPr/>
          <p:nvPr/>
        </p:nvGrpSpPr>
        <p:grpSpPr>
          <a:xfrm>
            <a:off x="8675913" y="1458685"/>
            <a:ext cx="3156858" cy="4855029"/>
            <a:chOff x="0" y="0"/>
            <a:chExt cx="3156857" cy="4855028"/>
          </a:xfrm>
        </p:grpSpPr>
        <p:sp>
          <p:nvSpPr>
            <p:cNvPr id="309" name="Rectangle"/>
            <p:cNvSpPr/>
            <p:nvPr/>
          </p:nvSpPr>
          <p:spPr>
            <a:xfrm>
              <a:off x="-1" y="-1"/>
              <a:ext cx="3156859" cy="4855030"/>
            </a:xfrm>
            <a:prstGeom prst="rect">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10" name="Insert image of Olaf"/>
            <p:cNvSpPr txBox="1"/>
            <p:nvPr/>
          </p:nvSpPr>
          <p:spPr>
            <a:xfrm>
              <a:off x="-1" y="2242094"/>
              <a:ext cx="3156859"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Insert image of Olaf</a:t>
              </a:r>
            </a:p>
          </p:txBody>
        </p:sp>
      </p:grpSp>
      <p:sp>
        <p:nvSpPr>
          <p:cNvPr id="312" name="Title 8"/>
          <p:cNvSpPr txBox="1">
            <a:spLocks noGrp="1"/>
          </p:cNvSpPr>
          <p:nvPr>
            <p:ph type="title"/>
          </p:nvPr>
        </p:nvSpPr>
        <p:spPr>
          <a:xfrm>
            <a:off x="838200" y="365125"/>
            <a:ext cx="10515600" cy="1325563"/>
          </a:xfrm>
          <a:prstGeom prst="rect">
            <a:avLst/>
          </a:prstGeom>
        </p:spPr>
        <p:txBody>
          <a:bodyPr/>
          <a:lstStyle/>
          <a:p>
            <a:r>
              <a:t>T im</a:t>
            </a:r>
          </a:p>
        </p:txBody>
      </p:sp>
      <p:pic>
        <p:nvPicPr>
          <p:cNvPr id="313" name="Picture 10" descr="Picture 10"/>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itle 1"/>
          <p:cNvSpPr txBox="1">
            <a:spLocks noGrp="1"/>
          </p:cNvSpPr>
          <p:nvPr>
            <p:ph type="title"/>
          </p:nvPr>
        </p:nvSpPr>
        <p:spPr>
          <a:xfrm>
            <a:off x="838200" y="365125"/>
            <a:ext cx="10515600" cy="1325563"/>
          </a:xfrm>
          <a:prstGeom prst="rect">
            <a:avLst/>
          </a:prstGeom>
        </p:spPr>
        <p:txBody>
          <a:bodyPr/>
          <a:lstStyle/>
          <a:p>
            <a:r>
              <a:t>Freeze for 10</a:t>
            </a:r>
          </a:p>
        </p:txBody>
      </p:sp>
      <p:sp>
        <p:nvSpPr>
          <p:cNvPr id="318" name="Content Placeholder 2"/>
          <p:cNvSpPr txBox="1">
            <a:spLocks noGrp="1"/>
          </p:cNvSpPr>
          <p:nvPr>
            <p:ph type="body" idx="1"/>
          </p:nvPr>
        </p:nvSpPr>
        <p:spPr>
          <a:xfrm>
            <a:off x="838200" y="1825625"/>
            <a:ext cx="10515600" cy="4351338"/>
          </a:xfrm>
          <a:prstGeom prst="rect">
            <a:avLst/>
          </a:prstGeom>
        </p:spPr>
        <p:txBody>
          <a:bodyPr/>
          <a:lstStyle/>
          <a:p>
            <a:pPr marL="0" indent="0" defTabSz="905255">
              <a:spcBef>
                <a:spcPts val="900"/>
              </a:spcBef>
              <a:buSzTx/>
              <a:buNone/>
              <a:defRPr sz="2772"/>
            </a:pPr>
            <a:r>
              <a:t>Can you think of a time when you weren’t sure whether to believe something someone told you? </a:t>
            </a:r>
          </a:p>
          <a:p>
            <a:pPr marL="0" indent="0" defTabSz="905255">
              <a:spcBef>
                <a:spcPts val="900"/>
              </a:spcBef>
              <a:buSzTx/>
              <a:buNone/>
              <a:defRPr sz="2772"/>
            </a:pPr>
            <a:endParaRPr/>
          </a:p>
          <a:p>
            <a:pPr marL="0" indent="0" defTabSz="905255">
              <a:spcBef>
                <a:spcPts val="900"/>
              </a:spcBef>
              <a:buSzTx/>
              <a:buNone/>
              <a:defRPr sz="2772"/>
            </a:pPr>
            <a:r>
              <a:t>Try the technique of freeze for 10 and think about how you could deal with this situation.</a:t>
            </a:r>
          </a:p>
          <a:p>
            <a:pPr marL="0" indent="0" defTabSz="905255">
              <a:spcBef>
                <a:spcPts val="900"/>
              </a:spcBef>
              <a:buSzTx/>
              <a:buNone/>
              <a:defRPr sz="2772"/>
            </a:pPr>
            <a:endParaRPr/>
          </a:p>
          <a:p>
            <a:pPr marL="0" indent="0" defTabSz="905255">
              <a:spcBef>
                <a:spcPts val="900"/>
              </a:spcBef>
              <a:buSzTx/>
              <a:buNone/>
              <a:defRPr sz="2772"/>
            </a:pPr>
            <a:r>
              <a:t>Freeze</a:t>
            </a:r>
          </a:p>
          <a:p>
            <a:pPr marL="0" indent="0" defTabSz="905255">
              <a:spcBef>
                <a:spcPts val="900"/>
              </a:spcBef>
              <a:buSzTx/>
              <a:buNone/>
              <a:defRPr sz="2772"/>
            </a:pPr>
            <a:r>
              <a:t>Breathe</a:t>
            </a:r>
          </a:p>
          <a:p>
            <a:pPr marL="0" indent="0" defTabSz="905255">
              <a:spcBef>
                <a:spcPts val="900"/>
              </a:spcBef>
              <a:buSzTx/>
              <a:buNone/>
              <a:defRPr sz="2772"/>
            </a:pPr>
            <a:r>
              <a:t>Count to 10</a:t>
            </a:r>
          </a:p>
        </p:txBody>
      </p:sp>
      <p:pic>
        <p:nvPicPr>
          <p:cNvPr id="319"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le 1"/>
          <p:cNvSpPr txBox="1">
            <a:spLocks noGrp="1"/>
          </p:cNvSpPr>
          <p:nvPr>
            <p:ph type="title"/>
          </p:nvPr>
        </p:nvSpPr>
        <p:spPr>
          <a:xfrm>
            <a:off x="838200" y="365125"/>
            <a:ext cx="10515600" cy="1325563"/>
          </a:xfrm>
          <a:prstGeom prst="rect">
            <a:avLst/>
          </a:prstGeom>
        </p:spPr>
        <p:txBody>
          <a:bodyPr/>
          <a:lstStyle/>
          <a:p>
            <a:r>
              <a:t>Meet the Frozen Characters</a:t>
            </a:r>
          </a:p>
        </p:txBody>
      </p:sp>
      <p:sp>
        <p:nvSpPr>
          <p:cNvPr id="324" name="Content Placeholder 2"/>
          <p:cNvSpPr txBox="1">
            <a:spLocks noGrp="1"/>
          </p:cNvSpPr>
          <p:nvPr>
            <p:ph type="body" idx="1"/>
          </p:nvPr>
        </p:nvSpPr>
        <p:spPr>
          <a:xfrm>
            <a:off x="838200" y="1825625"/>
            <a:ext cx="10515600" cy="4351338"/>
          </a:xfrm>
          <a:prstGeom prst="rect">
            <a:avLst/>
          </a:prstGeom>
        </p:spPr>
        <p:txBody>
          <a:bodyPr/>
          <a:lstStyle/>
          <a:p>
            <a:pPr marL="0" indent="0">
              <a:lnSpc>
                <a:spcPct val="72000"/>
              </a:lnSpc>
              <a:buSzTx/>
              <a:buNone/>
              <a:defRPr sz="2300">
                <a:solidFill>
                  <a:srgbClr val="FF0000"/>
                </a:solidFill>
              </a:defRPr>
            </a:pPr>
            <a:r>
              <a:t>Design: in 4 boxes with images</a:t>
            </a:r>
          </a:p>
          <a:p>
            <a:pPr marL="0" indent="0">
              <a:lnSpc>
                <a:spcPct val="72000"/>
              </a:lnSpc>
              <a:buSzTx/>
              <a:buNone/>
              <a:defRPr sz="2300" b="1" u="sng"/>
            </a:pPr>
            <a:r>
              <a:t>ELSA </a:t>
            </a:r>
            <a:r>
              <a:rPr b="0" u="none"/>
              <a:t> Reserved and hesitant, yet naturally regal, Elsa is a dedicated new Queen of Arendelle. However, she has been trained for over a decade to fear and hide her magical powers. </a:t>
            </a:r>
          </a:p>
          <a:p>
            <a:pPr marL="0" indent="0">
              <a:lnSpc>
                <a:spcPct val="72000"/>
              </a:lnSpc>
              <a:buSzTx/>
              <a:buNone/>
              <a:defRPr sz="2300" b="1" u="sng"/>
            </a:pPr>
            <a:r>
              <a:t>ANNA </a:t>
            </a:r>
            <a:r>
              <a:rPr b="0" u="none"/>
              <a:t> The optimistic and enthusiastic Princess of Arendelle. Naturally funny and courageously fearless, her greatest flaw – and her greatest strength – is her faith in love. </a:t>
            </a:r>
            <a:r>
              <a:rPr u="none"/>
              <a:t> </a:t>
            </a:r>
          </a:p>
          <a:p>
            <a:pPr marL="0" indent="0">
              <a:lnSpc>
                <a:spcPct val="72000"/>
              </a:lnSpc>
              <a:buSzTx/>
              <a:buNone/>
              <a:defRPr sz="2300" b="1" u="sng"/>
            </a:pPr>
            <a:r>
              <a:t>KRISTOFF</a:t>
            </a:r>
            <a:r>
              <a:rPr b="0" u="none"/>
              <a:t> An orphan raised by Hidden Folk in the forest, Kristoff is a self-reliant ice-seller and Mountain Man whose best friend is a reindeer. Kristoff is naturally warm with a good heart.</a:t>
            </a:r>
          </a:p>
          <a:p>
            <a:pPr marL="0" indent="0">
              <a:lnSpc>
                <a:spcPct val="72000"/>
              </a:lnSpc>
              <a:buSzTx/>
              <a:buNone/>
              <a:defRPr sz="2300" b="1" u="sng"/>
            </a:pPr>
            <a:r>
              <a:t>OLAF</a:t>
            </a:r>
            <a:r>
              <a:rPr b="0" u="none"/>
              <a:t> A big-voiced snowman created by Elsa’s magic, Olaf is caring and innocent, completely content to be anywhere, doing anything. Olaf always does his best to look on the bright side of things and will do anything to help his friends.</a:t>
            </a:r>
          </a:p>
        </p:txBody>
      </p:sp>
      <p:pic>
        <p:nvPicPr>
          <p:cNvPr id="325"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le 1"/>
          <p:cNvSpPr txBox="1">
            <a:spLocks noGrp="1"/>
          </p:cNvSpPr>
          <p:nvPr>
            <p:ph type="title"/>
          </p:nvPr>
        </p:nvSpPr>
        <p:spPr>
          <a:xfrm>
            <a:off x="838200" y="365125"/>
            <a:ext cx="10515600" cy="1325563"/>
          </a:xfrm>
          <a:prstGeom prst="rect">
            <a:avLst/>
          </a:prstGeom>
        </p:spPr>
        <p:txBody>
          <a:bodyPr/>
          <a:lstStyle/>
          <a:p>
            <a:r>
              <a:t>Making Promises</a:t>
            </a:r>
          </a:p>
        </p:txBody>
      </p:sp>
      <p:sp>
        <p:nvSpPr>
          <p:cNvPr id="330" name="Content Placeholder 2"/>
          <p:cNvSpPr txBox="1">
            <a:spLocks noGrp="1"/>
          </p:cNvSpPr>
          <p:nvPr>
            <p:ph type="body" idx="1"/>
          </p:nvPr>
        </p:nvSpPr>
        <p:spPr>
          <a:xfrm>
            <a:off x="838200" y="1825625"/>
            <a:ext cx="10515600" cy="4351338"/>
          </a:xfrm>
          <a:prstGeom prst="rect">
            <a:avLst/>
          </a:prstGeom>
        </p:spPr>
        <p:txBody>
          <a:bodyPr/>
          <a:lstStyle/>
          <a:p>
            <a:pPr marL="0" indent="0" defTabSz="905255">
              <a:spcBef>
                <a:spcPts val="900"/>
              </a:spcBef>
              <a:buSzTx/>
              <a:buNone/>
              <a:defRPr sz="2772"/>
            </a:pPr>
            <a:r>
              <a:t>In pairs, you will be given a character and a </a:t>
            </a:r>
            <a:r>
              <a:rPr b="1"/>
              <a:t>Scenario Card. </a:t>
            </a:r>
            <a:r>
              <a:t>Using the </a:t>
            </a:r>
            <a:r>
              <a:rPr b="1"/>
              <a:t>Head Heart Hands Activity Sheet </a:t>
            </a:r>
            <a:r>
              <a:t>think about how your character could make a promise to someone. </a:t>
            </a:r>
          </a:p>
          <a:p>
            <a:pPr marL="678941" lvl="1" indent="-226313" defTabSz="905255">
              <a:spcBef>
                <a:spcPts val="400"/>
              </a:spcBef>
              <a:defRPr sz="2376"/>
            </a:pPr>
            <a:r>
              <a:t>What emotions are involved in making promises? </a:t>
            </a:r>
            <a:endParaRPr sz="3168"/>
          </a:p>
          <a:p>
            <a:pPr marL="678941" lvl="1" indent="-226313" defTabSz="905255">
              <a:spcBef>
                <a:spcPts val="400"/>
              </a:spcBef>
              <a:defRPr sz="2376"/>
            </a:pPr>
            <a:r>
              <a:t>How do you know if people will keep or break a promise?</a:t>
            </a:r>
            <a:endParaRPr sz="3168"/>
          </a:p>
          <a:p>
            <a:pPr marL="678941" lvl="1" indent="-226313" defTabSz="905255">
              <a:spcBef>
                <a:spcPts val="400"/>
              </a:spcBef>
              <a:defRPr sz="2376"/>
            </a:pPr>
            <a:r>
              <a:t>What could the characters do to try and keep the promise? </a:t>
            </a:r>
            <a:endParaRPr sz="3564"/>
          </a:p>
          <a:p>
            <a:pPr marL="0" indent="0" defTabSz="905255">
              <a:spcBef>
                <a:spcPts val="900"/>
              </a:spcBef>
              <a:buSzTx/>
              <a:buNone/>
              <a:defRPr sz="2772"/>
            </a:pPr>
            <a:endParaRPr sz="3564"/>
          </a:p>
          <a:p>
            <a:pPr marL="0" indent="0" defTabSz="905255">
              <a:spcBef>
                <a:spcPts val="900"/>
              </a:spcBef>
              <a:buSzTx/>
              <a:buNone/>
              <a:defRPr sz="2772"/>
            </a:pPr>
            <a:r>
              <a:t>Now, join into groups of four characters to discuss the different scenarios and promises your characters might make or break. Do you agree with each others’ ideas? What else might happen?</a:t>
            </a:r>
          </a:p>
        </p:txBody>
      </p:sp>
      <p:pic>
        <p:nvPicPr>
          <p:cNvPr id="331"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2. Disney's Frozen the Musical Wellbeing Resource PowerPoint Presentation 36.jpg" descr="2. Disney's Frozen the Musical Wellbeing Resource PowerPoint Presentation 36.jpg"/>
          <p:cNvPicPr>
            <a:picLocks noChangeAspect="1"/>
          </p:cNvPicPr>
          <p:nvPr/>
        </p:nvPicPr>
        <p:blipFill>
          <a:blip r:embed="rId3"/>
          <a:stretch>
            <a:fillRect/>
          </a:stretch>
        </p:blipFill>
        <p:spPr>
          <a:xfrm>
            <a:off x="381" y="0"/>
            <a:ext cx="12191238" cy="6858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Picture 10" descr="Picture 10"/>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Picture 3" descr="Picture 3"/>
          <p:cNvPicPr>
            <a:picLocks noChangeAspect="1"/>
          </p:cNvPicPr>
          <p:nvPr/>
        </p:nvPicPr>
        <p:blipFill>
          <a:blip r:embed="rId3"/>
          <a:stretch>
            <a:fillRect/>
          </a:stretch>
        </p:blipFill>
        <p:spPr>
          <a:xfrm>
            <a:off x="4042833" y="1690688"/>
            <a:ext cx="4061614" cy="4214661"/>
          </a:xfrm>
          <a:prstGeom prst="rect">
            <a:avLst/>
          </a:prstGeom>
          <a:ln w="12700">
            <a:miter lim="400000"/>
          </a:ln>
        </p:spPr>
      </p:pic>
      <p:pic>
        <p:nvPicPr>
          <p:cNvPr id="344" name="Picture 9" descr="Picture 9"/>
          <p:cNvPicPr>
            <a:picLocks noChangeAspect="1"/>
          </p:cNvPicPr>
          <p:nvPr/>
        </p:nvPicPr>
        <p:blipFill>
          <a:blip r:embed="rId4"/>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itle 1"/>
          <p:cNvSpPr txBox="1">
            <a:spLocks noGrp="1"/>
          </p:cNvSpPr>
          <p:nvPr>
            <p:ph type="title"/>
          </p:nvPr>
        </p:nvSpPr>
        <p:spPr>
          <a:xfrm>
            <a:off x="838200" y="365125"/>
            <a:ext cx="10515600" cy="1325563"/>
          </a:xfrm>
          <a:prstGeom prst="rect">
            <a:avLst/>
          </a:prstGeom>
        </p:spPr>
        <p:txBody>
          <a:bodyPr/>
          <a:lstStyle/>
          <a:p>
            <a:r>
              <a:t>What Makes You Unique?</a:t>
            </a:r>
          </a:p>
        </p:txBody>
      </p:sp>
      <p:sp>
        <p:nvSpPr>
          <p:cNvPr id="349" name="Content Placeholder 2"/>
          <p:cNvSpPr txBox="1"/>
          <p:nvPr/>
        </p:nvSpPr>
        <p:spPr>
          <a:xfrm>
            <a:off x="838200" y="1970475"/>
            <a:ext cx="5850467"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lnSpc>
                <a:spcPct val="90000"/>
              </a:lnSpc>
              <a:spcBef>
                <a:spcPts val="1000"/>
              </a:spcBef>
              <a:buSzPct val="100000"/>
              <a:buFont typeface="Arial"/>
              <a:buChar char="•"/>
              <a:defRPr sz="2800">
                <a:solidFill>
                  <a:srgbClr val="FF0000"/>
                </a:solidFill>
              </a:defRPr>
            </a:pPr>
            <a:r>
              <a:t>Add image of the snowflake activity sheet</a:t>
            </a:r>
          </a:p>
          <a:p>
            <a:pPr marL="228600" indent="-228600">
              <a:lnSpc>
                <a:spcPct val="90000"/>
              </a:lnSpc>
              <a:spcBef>
                <a:spcPts val="1000"/>
              </a:spcBef>
              <a:buSzPct val="100000"/>
              <a:buFont typeface="Arial"/>
              <a:buChar char="•"/>
              <a:defRPr sz="2800"/>
            </a:pPr>
            <a:r>
              <a:t>Complete your own snowflake to show what makes you unique!</a:t>
            </a:r>
          </a:p>
          <a:p>
            <a:pPr marL="228600" indent="-228600">
              <a:lnSpc>
                <a:spcPct val="90000"/>
              </a:lnSpc>
              <a:spcBef>
                <a:spcPts val="1000"/>
              </a:spcBef>
              <a:buSzPct val="100000"/>
              <a:buFont typeface="Arial"/>
              <a:buChar char="•"/>
              <a:defRPr sz="2800"/>
            </a:pPr>
            <a:endParaRPr/>
          </a:p>
          <a:p>
            <a:pPr>
              <a:lnSpc>
                <a:spcPct val="90000"/>
              </a:lnSpc>
              <a:spcBef>
                <a:spcPts val="1000"/>
              </a:spcBef>
              <a:defRPr sz="2800"/>
            </a:pPr>
            <a:r>
              <a:t>For example, Olaf is a fantastic listener! He always takes the time to listen to is friends and help them try to see the positive in a challenging situation.</a:t>
            </a:r>
          </a:p>
        </p:txBody>
      </p:sp>
      <p:pic>
        <p:nvPicPr>
          <p:cNvPr id="350" name="Picture 4" descr="Picture 4"/>
          <p:cNvPicPr>
            <a:picLocks noChangeAspect="1"/>
          </p:cNvPicPr>
          <p:nvPr/>
        </p:nvPicPr>
        <p:blipFill>
          <a:blip r:embed="rId3"/>
          <a:stretch>
            <a:fillRect/>
          </a:stretch>
        </p:blipFill>
        <p:spPr>
          <a:xfrm>
            <a:off x="6864261" y="160866"/>
            <a:ext cx="5183136" cy="6440734"/>
          </a:xfrm>
          <a:prstGeom prst="rect">
            <a:avLst/>
          </a:prstGeom>
          <a:ln w="12700">
            <a:miter lim="400000"/>
          </a:ln>
        </p:spPr>
      </p:pic>
      <p:pic>
        <p:nvPicPr>
          <p:cNvPr id="351" name="Picture 6" descr="Picture 6"/>
          <p:cNvPicPr>
            <a:picLocks noChangeAspect="1"/>
          </p:cNvPicPr>
          <p:nvPr/>
        </p:nvPicPr>
        <p:blipFill>
          <a:blip r:embed="rId4"/>
          <a:stretch>
            <a:fillRect/>
          </a:stretch>
        </p:blipFill>
        <p:spPr>
          <a:xfrm>
            <a:off x="0" y="2678"/>
            <a:ext cx="12182475" cy="6852644"/>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tle 1"/>
          <p:cNvSpPr txBox="1">
            <a:spLocks noGrp="1"/>
          </p:cNvSpPr>
          <p:nvPr>
            <p:ph type="title"/>
          </p:nvPr>
        </p:nvSpPr>
        <p:spPr>
          <a:xfrm>
            <a:off x="838200" y="365125"/>
            <a:ext cx="10515600" cy="1325563"/>
          </a:xfrm>
          <a:prstGeom prst="rect">
            <a:avLst/>
          </a:prstGeom>
        </p:spPr>
        <p:txBody>
          <a:bodyPr/>
          <a:lstStyle/>
          <a:p>
            <a:r>
              <a:t>Stop and Think</a:t>
            </a:r>
          </a:p>
        </p:txBody>
      </p:sp>
      <p:sp>
        <p:nvSpPr>
          <p:cNvPr id="356" name="Content Placeholder 2"/>
          <p:cNvSpPr txBox="1">
            <a:spLocks noGrp="1"/>
          </p:cNvSpPr>
          <p:nvPr>
            <p:ph type="body" sz="half" idx="1"/>
          </p:nvPr>
        </p:nvSpPr>
        <p:spPr>
          <a:xfrm>
            <a:off x="838200" y="1825625"/>
            <a:ext cx="6858000" cy="4351338"/>
          </a:xfrm>
          <a:prstGeom prst="rect">
            <a:avLst/>
          </a:prstGeom>
        </p:spPr>
        <p:txBody>
          <a:bodyPr/>
          <a:lstStyle/>
          <a:p>
            <a:pPr marL="0" indent="0">
              <a:buSzTx/>
              <a:buNone/>
            </a:pPr>
            <a:r>
              <a:t>Olaf is incredibly friendly. He makes everyone he meets feel warm and welcome. Although he is a Snowman, Olaf has the warmest heart.</a:t>
            </a:r>
            <a:endParaRPr sz="3600"/>
          </a:p>
          <a:p>
            <a:pPr marL="685800" lvl="1" indent="-228600">
              <a:spcBef>
                <a:spcPts val="500"/>
              </a:spcBef>
              <a:defRPr sz="2400"/>
            </a:pPr>
            <a:r>
              <a:t>Are any two people the same?</a:t>
            </a:r>
          </a:p>
          <a:p>
            <a:pPr marL="685800" lvl="1" indent="-228600">
              <a:spcBef>
                <a:spcPts val="500"/>
              </a:spcBef>
              <a:defRPr sz="2400"/>
            </a:pPr>
            <a:r>
              <a:t>How can we make everyone feel included while also celebrating differences? </a:t>
            </a:r>
          </a:p>
          <a:p>
            <a:pPr marL="685800" lvl="1" indent="-228600">
              <a:spcBef>
                <a:spcPts val="500"/>
              </a:spcBef>
              <a:defRPr sz="2400"/>
            </a:pPr>
            <a:r>
              <a:t>What can you do to show someone you appreciate the things that make them unique?</a:t>
            </a:r>
          </a:p>
        </p:txBody>
      </p:sp>
      <p:grpSp>
        <p:nvGrpSpPr>
          <p:cNvPr id="359" name="Rectangle 3"/>
          <p:cNvGrpSpPr/>
          <p:nvPr/>
        </p:nvGrpSpPr>
        <p:grpSpPr>
          <a:xfrm>
            <a:off x="8675913" y="1458685"/>
            <a:ext cx="3156858" cy="4855029"/>
            <a:chOff x="0" y="0"/>
            <a:chExt cx="3156857" cy="4855028"/>
          </a:xfrm>
        </p:grpSpPr>
        <p:sp>
          <p:nvSpPr>
            <p:cNvPr id="357" name="Rectangle"/>
            <p:cNvSpPr/>
            <p:nvPr/>
          </p:nvSpPr>
          <p:spPr>
            <a:xfrm>
              <a:off x="-1" y="-1"/>
              <a:ext cx="3156859" cy="4855030"/>
            </a:xfrm>
            <a:prstGeom prst="rect">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58" name="Insert image of Olaf"/>
            <p:cNvSpPr txBox="1"/>
            <p:nvPr/>
          </p:nvSpPr>
          <p:spPr>
            <a:xfrm>
              <a:off x="-1" y="2242094"/>
              <a:ext cx="3156859"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Insert image of Olaf</a:t>
              </a:r>
            </a:p>
          </p:txBody>
        </p:sp>
      </p:grpSp>
      <p:pic>
        <p:nvPicPr>
          <p:cNvPr id="360" name="Picture 6" descr="Picture 6"/>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2" descr="Picture 2"/>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1"/>
          <p:cNvSpPr txBox="1">
            <a:spLocks noGrp="1"/>
          </p:cNvSpPr>
          <p:nvPr>
            <p:ph type="title"/>
          </p:nvPr>
        </p:nvSpPr>
        <p:spPr>
          <a:xfrm>
            <a:off x="838200" y="365125"/>
            <a:ext cx="10515600" cy="1325563"/>
          </a:xfrm>
          <a:prstGeom prst="rect">
            <a:avLst/>
          </a:prstGeom>
        </p:spPr>
        <p:txBody>
          <a:bodyPr/>
          <a:lstStyle/>
          <a:p>
            <a:r>
              <a:t>Freeze for 10</a:t>
            </a:r>
          </a:p>
        </p:txBody>
      </p:sp>
      <p:sp>
        <p:nvSpPr>
          <p:cNvPr id="365" name="Content Placeholder 2"/>
          <p:cNvSpPr txBox="1">
            <a:spLocks noGrp="1"/>
          </p:cNvSpPr>
          <p:nvPr>
            <p:ph type="body" idx="1"/>
          </p:nvPr>
        </p:nvSpPr>
        <p:spPr>
          <a:xfrm>
            <a:off x="838200" y="1825625"/>
            <a:ext cx="10515600" cy="4351338"/>
          </a:xfrm>
          <a:prstGeom prst="rect">
            <a:avLst/>
          </a:prstGeom>
        </p:spPr>
        <p:txBody>
          <a:bodyPr/>
          <a:lstStyle/>
          <a:p>
            <a:pPr marL="0" indent="0" defTabSz="905255">
              <a:spcBef>
                <a:spcPts val="900"/>
              </a:spcBef>
              <a:buSzTx/>
              <a:buNone/>
              <a:defRPr sz="2772"/>
            </a:pPr>
            <a:r>
              <a:t>Think of a time when you may have incorrectly thought something about someone they did not know very well. </a:t>
            </a:r>
          </a:p>
          <a:p>
            <a:pPr marL="0" indent="0" defTabSz="905255">
              <a:spcBef>
                <a:spcPts val="900"/>
              </a:spcBef>
              <a:buSzTx/>
              <a:buNone/>
              <a:defRPr sz="2772"/>
            </a:pPr>
            <a:r>
              <a:t>Try the technique of freeze for 10 and think about how it might feel if someone makes incorrect assumptions about you. What can we do to be welcoming towards others and celebrate their uniqueness?</a:t>
            </a:r>
          </a:p>
          <a:p>
            <a:pPr marL="0" indent="0" defTabSz="905255">
              <a:spcBef>
                <a:spcPts val="900"/>
              </a:spcBef>
              <a:buSzTx/>
              <a:buNone/>
              <a:defRPr sz="2772"/>
            </a:pPr>
            <a:endParaRPr/>
          </a:p>
          <a:p>
            <a:pPr marL="0" indent="0" defTabSz="905255">
              <a:spcBef>
                <a:spcPts val="900"/>
              </a:spcBef>
              <a:buSzTx/>
              <a:buNone/>
              <a:defRPr sz="2772"/>
            </a:pPr>
            <a:r>
              <a:t>Freeze</a:t>
            </a:r>
          </a:p>
          <a:p>
            <a:pPr marL="0" indent="0" defTabSz="905255">
              <a:spcBef>
                <a:spcPts val="900"/>
              </a:spcBef>
              <a:buSzTx/>
              <a:buNone/>
              <a:defRPr sz="2772"/>
            </a:pPr>
            <a:r>
              <a:t>Breathe</a:t>
            </a:r>
          </a:p>
          <a:p>
            <a:pPr marL="0" indent="0" defTabSz="905255">
              <a:spcBef>
                <a:spcPts val="900"/>
              </a:spcBef>
              <a:buSzTx/>
              <a:buNone/>
              <a:defRPr sz="2772"/>
            </a:pPr>
            <a:r>
              <a:t>Count to 10</a:t>
            </a:r>
          </a:p>
        </p:txBody>
      </p:sp>
      <p:pic>
        <p:nvPicPr>
          <p:cNvPr id="366"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1"/>
          <p:cNvSpPr txBox="1">
            <a:spLocks noGrp="1"/>
          </p:cNvSpPr>
          <p:nvPr>
            <p:ph type="title"/>
          </p:nvPr>
        </p:nvSpPr>
        <p:spPr>
          <a:xfrm>
            <a:off x="838200" y="365125"/>
            <a:ext cx="10515600" cy="1325563"/>
          </a:xfrm>
          <a:prstGeom prst="rect">
            <a:avLst/>
          </a:prstGeom>
        </p:spPr>
        <p:txBody>
          <a:bodyPr/>
          <a:lstStyle/>
          <a:p>
            <a:r>
              <a:t>Combining Forces</a:t>
            </a:r>
          </a:p>
        </p:txBody>
      </p:sp>
      <p:sp>
        <p:nvSpPr>
          <p:cNvPr id="371"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Let’s see what makes others unique! Move around the room and read the snowflakes.</a:t>
            </a:r>
          </a:p>
          <a:p>
            <a:pPr marL="0" indent="0">
              <a:buSzTx/>
              <a:buNone/>
            </a:pPr>
            <a:endParaRPr/>
          </a:p>
          <a:p>
            <a:pPr marL="0" indent="0">
              <a:buSzTx/>
              <a:buNone/>
            </a:pPr>
            <a:r>
              <a:t>Imagine if we combined that power. </a:t>
            </a:r>
          </a:p>
          <a:p>
            <a:pPr marL="685800" lvl="1" indent="-228600">
              <a:spcBef>
                <a:spcPts val="500"/>
              </a:spcBef>
              <a:defRPr sz="2400"/>
            </a:pPr>
            <a:r>
              <a:t>We are much stronger together! How does combining people’s uniqueness help situations?</a:t>
            </a:r>
            <a:endParaRPr sz="3200"/>
          </a:p>
          <a:p>
            <a:pPr marL="685800" lvl="1" indent="-228600">
              <a:spcBef>
                <a:spcPts val="500"/>
              </a:spcBef>
              <a:defRPr sz="2400"/>
            </a:pPr>
            <a:r>
              <a:t>Why should people feel good about being unique?</a:t>
            </a:r>
            <a:endParaRPr sz="3200"/>
          </a:p>
          <a:p>
            <a:pPr marL="685800" lvl="1" indent="-228600">
              <a:spcBef>
                <a:spcPts val="500"/>
              </a:spcBef>
              <a:defRPr sz="2400"/>
            </a:pPr>
            <a:r>
              <a:t>Think of each character in Frozen. What positive characteristics do they have?  </a:t>
            </a:r>
          </a:p>
        </p:txBody>
      </p:sp>
      <p:pic>
        <p:nvPicPr>
          <p:cNvPr id="372"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le 1"/>
          <p:cNvSpPr txBox="1">
            <a:spLocks noGrp="1"/>
          </p:cNvSpPr>
          <p:nvPr>
            <p:ph type="title"/>
          </p:nvPr>
        </p:nvSpPr>
        <p:spPr>
          <a:xfrm>
            <a:off x="838200" y="365125"/>
            <a:ext cx="10515600" cy="1325563"/>
          </a:xfrm>
          <a:prstGeom prst="rect">
            <a:avLst/>
          </a:prstGeom>
        </p:spPr>
        <p:txBody>
          <a:bodyPr/>
          <a:lstStyle/>
          <a:p>
            <a:r>
              <a:t>Celebrating Differences</a:t>
            </a:r>
          </a:p>
        </p:txBody>
      </p:sp>
      <p:sp>
        <p:nvSpPr>
          <p:cNvPr id="377" name="Content Placeholder 2"/>
          <p:cNvSpPr txBox="1">
            <a:spLocks noGrp="1"/>
          </p:cNvSpPr>
          <p:nvPr>
            <p:ph type="body" idx="1"/>
          </p:nvPr>
        </p:nvSpPr>
        <p:spPr>
          <a:xfrm>
            <a:off x="838200" y="1825625"/>
            <a:ext cx="10515600" cy="4351338"/>
          </a:xfrm>
          <a:prstGeom prst="rect">
            <a:avLst/>
          </a:prstGeom>
        </p:spPr>
        <p:txBody>
          <a:bodyPr/>
          <a:lstStyle/>
          <a:p>
            <a:pPr marL="0" lvl="1" indent="457200">
              <a:spcBef>
                <a:spcPts val="500"/>
              </a:spcBef>
              <a:buSzTx/>
              <a:buNone/>
              <a:defRPr sz="3200"/>
            </a:pPr>
            <a:r>
              <a:t>We are going to create our own snowflake bunting, showing how everyone is unique.</a:t>
            </a:r>
            <a:endParaRPr sz="2400"/>
          </a:p>
          <a:p>
            <a:pPr marL="0" lvl="1" indent="457200">
              <a:spcBef>
                <a:spcPts val="500"/>
              </a:spcBef>
              <a:buSzTx/>
              <a:buNone/>
              <a:defRPr sz="3200"/>
            </a:pPr>
            <a:endParaRPr sz="2400"/>
          </a:p>
          <a:p>
            <a:pPr marL="0" lvl="1" indent="457200">
              <a:spcBef>
                <a:spcPts val="500"/>
              </a:spcBef>
              <a:buSzTx/>
              <a:buNone/>
              <a:defRPr sz="3200"/>
            </a:pPr>
            <a:r>
              <a:t>Be ready to thread your bunting as the string comes around and shout out what makes you unique!</a:t>
            </a:r>
          </a:p>
        </p:txBody>
      </p:sp>
      <p:pic>
        <p:nvPicPr>
          <p:cNvPr id="378" name="Picture 4" descr="Picture 4"/>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itle 1"/>
          <p:cNvSpPr txBox="1">
            <a:spLocks noGrp="1"/>
          </p:cNvSpPr>
          <p:nvPr>
            <p:ph type="title"/>
          </p:nvPr>
        </p:nvSpPr>
        <p:spPr>
          <a:xfrm>
            <a:off x="838200" y="365125"/>
            <a:ext cx="10515600" cy="1325563"/>
          </a:xfrm>
          <a:prstGeom prst="rect">
            <a:avLst/>
          </a:prstGeom>
        </p:spPr>
        <p:txBody>
          <a:bodyPr/>
          <a:lstStyle/>
          <a:p>
            <a:r>
              <a:t>Final Performance!</a:t>
            </a:r>
          </a:p>
        </p:txBody>
      </p:sp>
      <p:sp>
        <p:nvSpPr>
          <p:cNvPr id="383"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In groups, use the puppets and scenario cards, or your own ideas, to come up with a final performance. Your stories must feature:</a:t>
            </a:r>
            <a:endParaRPr sz="3600"/>
          </a:p>
          <a:p>
            <a:pPr marL="685800" lvl="1" indent="-228600">
              <a:spcBef>
                <a:spcPts val="500"/>
              </a:spcBef>
              <a:defRPr sz="2400"/>
            </a:pPr>
            <a:r>
              <a:t>A problem</a:t>
            </a:r>
            <a:endParaRPr sz="3200"/>
          </a:p>
          <a:p>
            <a:pPr marL="685800" lvl="1" indent="-228600">
              <a:spcBef>
                <a:spcPts val="500"/>
              </a:spcBef>
              <a:defRPr sz="2400"/>
            </a:pPr>
            <a:r>
              <a:t>How different characters feel, think and act (Head heart hands)</a:t>
            </a:r>
            <a:endParaRPr sz="3200"/>
          </a:p>
          <a:p>
            <a:pPr marL="685800" lvl="1" indent="-228600">
              <a:spcBef>
                <a:spcPts val="500"/>
              </a:spcBef>
              <a:defRPr sz="2400"/>
            </a:pPr>
            <a:r>
              <a:t>An example of a character using </a:t>
            </a:r>
            <a:r>
              <a:rPr b="1"/>
              <a:t>Freeze for 10</a:t>
            </a:r>
            <a:r>
              <a:t> to manage their emotions, and coming up with a strategy to act positively</a:t>
            </a:r>
            <a:endParaRPr sz="3200"/>
          </a:p>
          <a:p>
            <a:pPr marL="685800" lvl="1" indent="-228600">
              <a:spcBef>
                <a:spcPts val="500"/>
              </a:spcBef>
              <a:defRPr sz="2400"/>
            </a:pPr>
            <a:r>
              <a:t>A final resolution</a:t>
            </a:r>
            <a:endParaRPr sz="3200"/>
          </a:p>
          <a:p>
            <a:r>
              <a:t>Prepare to perform this back to the whole class, or in a whole school assembly to teach others about the wellbeing strategies you have learned.</a:t>
            </a:r>
          </a:p>
        </p:txBody>
      </p:sp>
      <p:pic>
        <p:nvPicPr>
          <p:cNvPr id="384" name="Picture 5" descr="Picture 5"/>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3" descr="Picture 3"/>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 descr="Picture 13"/>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0" descr="Picture 10"/>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title"/>
          </p:nvPr>
        </p:nvSpPr>
        <p:spPr>
          <a:xfrm>
            <a:off x="838200" y="365125"/>
            <a:ext cx="10515600" cy="1325563"/>
          </a:xfrm>
          <a:prstGeom prst="rect">
            <a:avLst/>
          </a:prstGeom>
        </p:spPr>
        <p:txBody>
          <a:bodyPr/>
          <a:lstStyle/>
          <a:p>
            <a:r>
              <a:t>Stop and Think</a:t>
            </a:r>
          </a:p>
        </p:txBody>
      </p:sp>
      <p:sp>
        <p:nvSpPr>
          <p:cNvPr id="140"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Like everyone, Olaf has lots of different emotions that come and go. Sometimes, this can get confusing. How would you answer some of Olaf’s questions about his feelings?</a:t>
            </a:r>
          </a:p>
          <a:p>
            <a:pPr marL="685800" lvl="1" indent="-228600">
              <a:spcBef>
                <a:spcPts val="500"/>
              </a:spcBef>
              <a:defRPr sz="2400"/>
            </a:pPr>
            <a:r>
              <a:t>What are emotions? </a:t>
            </a:r>
            <a:endParaRPr sz="3200"/>
          </a:p>
          <a:p>
            <a:pPr marL="685800" lvl="1" indent="-228600">
              <a:spcBef>
                <a:spcPts val="500"/>
              </a:spcBef>
              <a:defRPr sz="2400"/>
            </a:pPr>
            <a:r>
              <a:t>Are emotions good or bad?</a:t>
            </a:r>
            <a:endParaRPr sz="3200"/>
          </a:p>
          <a:p>
            <a:pPr marL="685800" lvl="1" indent="-228600">
              <a:spcBef>
                <a:spcPts val="500"/>
              </a:spcBef>
              <a:defRPr sz="2400"/>
            </a:pPr>
            <a:r>
              <a:t>Can emotions make Olaf do things?</a:t>
            </a:r>
            <a:endParaRPr sz="3200"/>
          </a:p>
          <a:p>
            <a:pPr marL="685800" lvl="1" indent="-228600">
              <a:spcBef>
                <a:spcPts val="500"/>
              </a:spcBef>
              <a:defRPr sz="2400"/>
            </a:pPr>
            <a:r>
              <a:t>Does Olaf have any control over the way he feels?</a:t>
            </a:r>
            <a:endParaRPr sz="3200"/>
          </a:p>
          <a:p>
            <a:pPr marL="685800" lvl="1" indent="-228600">
              <a:spcBef>
                <a:spcPts val="500"/>
              </a:spcBef>
              <a:defRPr sz="2400"/>
            </a:pPr>
            <a:r>
              <a:t>How could Olaf manage his emotions?</a:t>
            </a:r>
          </a:p>
        </p:txBody>
      </p:sp>
      <p:pic>
        <p:nvPicPr>
          <p:cNvPr id="141" name="Picture 4" descr="Picture 4"/>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xfrm>
            <a:off x="838200" y="365125"/>
            <a:ext cx="10515600" cy="1325563"/>
          </a:xfrm>
          <a:prstGeom prst="rect">
            <a:avLst/>
          </a:prstGeom>
        </p:spPr>
        <p:txBody>
          <a:bodyPr/>
          <a:lstStyle/>
          <a:p>
            <a:r>
              <a:t>Freeze for 10</a:t>
            </a:r>
          </a:p>
        </p:txBody>
      </p:sp>
      <p:sp>
        <p:nvSpPr>
          <p:cNvPr id="146" name="Content Placeholder 2"/>
          <p:cNvSpPr txBox="1">
            <a:spLocks noGrp="1"/>
          </p:cNvSpPr>
          <p:nvPr>
            <p:ph type="body" idx="1"/>
          </p:nvPr>
        </p:nvSpPr>
        <p:spPr>
          <a:xfrm>
            <a:off x="838200" y="1825625"/>
            <a:ext cx="10515600" cy="4351338"/>
          </a:xfrm>
          <a:prstGeom prst="rect">
            <a:avLst/>
          </a:prstGeom>
        </p:spPr>
        <p:txBody>
          <a:bodyPr/>
          <a:lstStyle/>
          <a:p>
            <a:pPr marL="0" indent="0">
              <a:buSzTx/>
              <a:buNone/>
            </a:pPr>
            <a:r>
              <a:t>This is a great strategy to use if you are feeling overwhelmed.</a:t>
            </a:r>
          </a:p>
          <a:p>
            <a:pPr marL="0" indent="0">
              <a:buSzTx/>
              <a:buNone/>
            </a:pPr>
            <a:endParaRPr/>
          </a:p>
          <a:p>
            <a:pPr marL="0" indent="0">
              <a:buSzTx/>
              <a:buNone/>
            </a:pPr>
            <a:r>
              <a:t>Wherever you are, whatever you are doing, just…</a:t>
            </a:r>
          </a:p>
          <a:p>
            <a:pPr marL="0" indent="0">
              <a:buSzTx/>
              <a:buNone/>
              <a:defRPr b="1"/>
            </a:pPr>
            <a:r>
              <a:t>Freeze</a:t>
            </a:r>
          </a:p>
          <a:p>
            <a:pPr marL="0" indent="0">
              <a:buSzTx/>
              <a:buNone/>
              <a:defRPr b="1"/>
            </a:pPr>
            <a:r>
              <a:t>Breathe</a:t>
            </a:r>
          </a:p>
          <a:p>
            <a:pPr marL="0" indent="0">
              <a:buSzTx/>
              <a:buNone/>
              <a:defRPr b="1"/>
            </a:pPr>
            <a:r>
              <a:t>Count to 10</a:t>
            </a:r>
          </a:p>
          <a:p>
            <a:pPr marL="0" indent="0">
              <a:buSzTx/>
              <a:buNone/>
              <a:defRPr b="1"/>
            </a:pPr>
            <a:endParaRPr/>
          </a:p>
          <a:p>
            <a:pPr marL="0" indent="0">
              <a:buSzTx/>
              <a:buNone/>
            </a:pPr>
            <a:r>
              <a:t>How do you think this will help?</a:t>
            </a:r>
          </a:p>
        </p:txBody>
      </p:sp>
      <p:pic>
        <p:nvPicPr>
          <p:cNvPr id="147" name="Picture 4" descr="Picture 4"/>
          <p:cNvPicPr>
            <a:picLocks noChangeAspect="1"/>
          </p:cNvPicPr>
          <p:nvPr/>
        </p:nvPicPr>
        <p:blipFill>
          <a:blip r:embed="rId3"/>
          <a:stretch>
            <a:fillRect/>
          </a:stretch>
        </p:blipFill>
        <p:spPr>
          <a:xfrm>
            <a:off x="4762" y="2678"/>
            <a:ext cx="12182476" cy="685264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4378</Words>
  <Application>Microsoft Office PowerPoint</Application>
  <PresentationFormat>Widescreen</PresentationFormat>
  <Paragraphs>230</Paragraphs>
  <Slides>43</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Stop and Think</vt:lpstr>
      <vt:lpstr>Freeze for 10</vt:lpstr>
      <vt:lpstr>Emotion Clouds</vt:lpstr>
      <vt:lpstr>Stop and Think</vt:lpstr>
      <vt:lpstr>PowerPoint Presentation</vt:lpstr>
      <vt:lpstr>PowerPoint Presentation</vt:lpstr>
      <vt:lpstr>Showtime</vt:lpstr>
      <vt:lpstr>Disney’s Frozen Wellbeing Lesson 2: Friendship</vt:lpstr>
      <vt:lpstr>What are the qualities of friendship? </vt:lpstr>
      <vt:lpstr>Good Friendship</vt:lpstr>
      <vt:lpstr>Friendship Freezeframes</vt:lpstr>
      <vt:lpstr>Stop and Think</vt:lpstr>
      <vt:lpstr>My Amazing Friend</vt:lpstr>
      <vt:lpstr>Stop and Think</vt:lpstr>
      <vt:lpstr>Freeze for 10</vt:lpstr>
      <vt:lpstr>PowerPoint Presentation</vt:lpstr>
      <vt:lpstr>PowerPoint Presentation</vt:lpstr>
      <vt:lpstr>PowerPoint Presentation</vt:lpstr>
      <vt:lpstr>Disney’s Frozen Wellbeing Lesson 3: Trust</vt:lpstr>
      <vt:lpstr>What is Trust?</vt:lpstr>
      <vt:lpstr>Trust Me!</vt:lpstr>
      <vt:lpstr>PowerPoint Presentation</vt:lpstr>
      <vt:lpstr>Circle of Trust</vt:lpstr>
      <vt:lpstr>T im</vt:lpstr>
      <vt:lpstr>Freeze for 10</vt:lpstr>
      <vt:lpstr>Meet the Frozen Characters</vt:lpstr>
      <vt:lpstr>Making Promises</vt:lpstr>
      <vt:lpstr>PowerPoint Presentation</vt:lpstr>
      <vt:lpstr>PowerPoint Presentation</vt:lpstr>
      <vt:lpstr>PowerPoint Presentation</vt:lpstr>
      <vt:lpstr>What Makes You Unique?</vt:lpstr>
      <vt:lpstr>Stop and Think</vt:lpstr>
      <vt:lpstr>Freeze for 10</vt:lpstr>
      <vt:lpstr>Combining Forces</vt:lpstr>
      <vt:lpstr>Celebrating Differences</vt:lpstr>
      <vt:lpstr>Final Performance!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Quickfall</dc:creator>
  <cp:lastModifiedBy>Gemma Quickfall</cp:lastModifiedBy>
  <cp:revision>1</cp:revision>
  <dcterms:modified xsi:type="dcterms:W3CDTF">2020-09-28T11:24:06Z</dcterms:modified>
</cp:coreProperties>
</file>